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7" r:id="rId5"/>
    <p:sldId id="1152" r:id="rId6"/>
    <p:sldId id="1212" r:id="rId7"/>
    <p:sldId id="1280" r:id="rId8"/>
    <p:sldId id="1287" r:id="rId9"/>
    <p:sldId id="1292" r:id="rId10"/>
    <p:sldId id="1286" r:id="rId11"/>
    <p:sldId id="1284" r:id="rId12"/>
    <p:sldId id="625" r:id="rId13"/>
    <p:sldId id="1194" r:id="rId14"/>
    <p:sldId id="1288" r:id="rId15"/>
    <p:sldId id="1285" r:id="rId16"/>
    <p:sldId id="1232" r:id="rId17"/>
    <p:sldId id="1101" r:id="rId18"/>
    <p:sldId id="1113" r:id="rId19"/>
    <p:sldId id="1291" r:id="rId20"/>
    <p:sldId id="1290" r:id="rId21"/>
    <p:sldId id="1145" r:id="rId22"/>
    <p:sldId id="128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42D9-34FA-49B8-A3C6-7B50774E4B0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D97E1-022D-4DAB-B652-9A618C074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6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4345C-542C-D150-32CD-967E8AE55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17E8EEC2-A5B1-8AD1-5C89-EE672163C0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010ACEE8-6845-16A7-E86B-3FE1E3A2B0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CA097AF7-B99D-4590-211C-A4C368980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9D6BB-ED77-42F4-A5B6-D533878E505F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7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>
            <a:extLst>
              <a:ext uri="{FF2B5EF4-FFF2-40B4-BE49-F238E27FC236}">
                <a16:creationId xmlns:a16="http://schemas.microsoft.com/office/drawing/2014/main" id="{8AA9B063-83FB-7F97-984D-031FBFA564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>
            <a:extLst>
              <a:ext uri="{FF2B5EF4-FFF2-40B4-BE49-F238E27FC236}">
                <a16:creationId xmlns:a16="http://schemas.microsoft.com/office/drawing/2014/main" id="{32FF0DBF-2FB6-0453-6CD7-6C764C93C3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21508" name="Tijdelijke aanduiding voor dianummer 3">
            <a:extLst>
              <a:ext uri="{FF2B5EF4-FFF2-40B4-BE49-F238E27FC236}">
                <a16:creationId xmlns:a16="http://schemas.microsoft.com/office/drawing/2014/main" id="{3B452F27-5EB1-9128-941C-FC1B43A6A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5A6E-B8AD-44DD-9277-883C44D4C037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9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1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734110-07B1-46C9-BAA3-A979BA88D4B3}" type="slidenum">
              <a:rPr lang="nl-NL" altLang="nl-NL"/>
              <a:pPr eaLnBrk="1" hangingPunct="1">
                <a:spcBef>
                  <a:spcPct val="0"/>
                </a:spcBef>
              </a:pPr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0666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7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1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3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6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0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4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7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0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C4BCA-3DA9-4A5C-A627-06393A2AAEA6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8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marja.kwast@pkn-vlissingen.n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EFC841F-6245-30EB-8F54-C2A86E9F2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51C4D5B-43A3-F67A-E865-4B7A81C22E59}"/>
              </a:ext>
            </a:extLst>
          </p:cNvPr>
          <p:cNvSpPr txBox="1">
            <a:spLocks/>
          </p:cNvSpPr>
          <p:nvPr/>
        </p:nvSpPr>
        <p:spPr>
          <a:xfrm>
            <a:off x="0" y="1030315"/>
            <a:ext cx="9144000" cy="1634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Welkom in de Sint Jacobskerk</a:t>
            </a:r>
          </a:p>
          <a:p>
            <a:pPr algn="ctr"/>
            <a:endParaRPr lang="nl-N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Wij wensen u een gezegende kerkdienst</a:t>
            </a:r>
          </a:p>
          <a:p>
            <a:pPr algn="ctr"/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47942A-F15A-2722-E648-62E6A7AC2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50" y="2664435"/>
            <a:ext cx="5847099" cy="3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9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018CD-67B0-2554-1FC9-317389828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1235FA3-37CD-BCCA-B240-0BCFAC609685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35" name="Ondertitel 2">
            <a:extLst>
              <a:ext uri="{FF2B5EF4-FFF2-40B4-BE49-F238E27FC236}">
                <a16:creationId xmlns:a16="http://schemas.microsoft.com/office/drawing/2014/main" id="{E8306BD4-4E5F-10A5-AD35-3DBCB3151515}"/>
              </a:ext>
            </a:extLst>
          </p:cNvPr>
          <p:cNvSpPr txBox="1">
            <a:spLocks/>
          </p:cNvSpPr>
          <p:nvPr/>
        </p:nvSpPr>
        <p:spPr bwMode="auto">
          <a:xfrm>
            <a:off x="365307" y="1786897"/>
            <a:ext cx="8640960" cy="108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KOFFIE STAAT KLAAR</a:t>
            </a:r>
          </a:p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Vanaf 13.30 tot 16.30 uur</a:t>
            </a:r>
          </a:p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6" name="Afbeelding 1">
            <a:extLst>
              <a:ext uri="{FF2B5EF4-FFF2-40B4-BE49-F238E27FC236}">
                <a16:creationId xmlns:a16="http://schemas.microsoft.com/office/drawing/2014/main" id="{852A512A-6CBF-466E-93F0-DD328433A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-11113"/>
            <a:ext cx="385445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Afbeelding 6" descr="Afbeelding met gebouw, buiten, huis, baksteen&#10;&#10;Automatisch gegenereerde beschrijving">
            <a:extLst>
              <a:ext uri="{FF2B5EF4-FFF2-40B4-BE49-F238E27FC236}">
                <a16:creationId xmlns:a16="http://schemas.microsoft.com/office/drawing/2014/main" id="{E380C42A-65B7-E7F0-C1C7-DEC06C3CB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61" y="3879211"/>
            <a:ext cx="4464497" cy="29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4CEA4FC7-9696-0DEE-0515-C878706ED9AF}"/>
              </a:ext>
            </a:extLst>
          </p:cNvPr>
          <p:cNvSpPr txBox="1">
            <a:spLocks/>
          </p:cNvSpPr>
          <p:nvPr/>
        </p:nvSpPr>
        <p:spPr bwMode="auto">
          <a:xfrm>
            <a:off x="463932" y="2977288"/>
            <a:ext cx="8712968" cy="38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Iedere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Dinsdag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Donderdag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Vrijdag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Zaterdag</a:t>
            </a:r>
          </a:p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DD66127-6028-FDA6-03E2-7988829D4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2158926"/>
            <a:ext cx="2234648" cy="14211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EA4832-F1D6-76D1-F530-9BA8009E8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520" y="1551647"/>
            <a:ext cx="2234649" cy="1421190"/>
          </a:xfrm>
          <a:prstGeom prst="rect">
            <a:avLst/>
          </a:prstGeom>
        </p:spPr>
      </p:pic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627FA3D-109A-1E89-2197-7550F6EE4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693DD3-3208-1630-F827-953EF63D381B}"/>
              </a:ext>
            </a:extLst>
          </p:cNvPr>
          <p:cNvSpPr txBox="1">
            <a:spLocks/>
          </p:cNvSpPr>
          <p:nvPr/>
        </p:nvSpPr>
        <p:spPr>
          <a:xfrm>
            <a:off x="251519" y="666326"/>
            <a:ext cx="9459747" cy="65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Openingstijden</a:t>
            </a:r>
          </a:p>
        </p:txBody>
      </p:sp>
    </p:spTree>
    <p:extLst>
      <p:ext uri="{BB962C8B-B14F-4D97-AF65-F5344CB8AC3E}">
        <p14:creationId xmlns:p14="http://schemas.microsoft.com/office/powerpoint/2010/main" val="32139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Afbeelding 1">
            <a:extLst>
              <a:ext uri="{FF2B5EF4-FFF2-40B4-BE49-F238E27FC236}">
                <a16:creationId xmlns:a16="http://schemas.microsoft.com/office/drawing/2014/main" id="{9A15DCB1-7513-62EA-0597-6E16FE020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-11113"/>
            <a:ext cx="385445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2B03261-653E-2982-FF90-47A9ABAC5474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485" name="Ondertitel 2">
            <a:extLst>
              <a:ext uri="{FF2B5EF4-FFF2-40B4-BE49-F238E27FC236}">
                <a16:creationId xmlns:a16="http://schemas.microsoft.com/office/drawing/2014/main" id="{D6A8AB3A-F766-D28B-0EFD-3FDFF4707B49}"/>
              </a:ext>
            </a:extLst>
          </p:cNvPr>
          <p:cNvSpPr txBox="1">
            <a:spLocks/>
          </p:cNvSpPr>
          <p:nvPr/>
        </p:nvSpPr>
        <p:spPr bwMode="auto">
          <a:xfrm>
            <a:off x="323528" y="1360489"/>
            <a:ext cx="8856984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Digiwijzer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maandag individuele hulp, </a:t>
            </a: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aanmelden via tel. 06-30 29 58 85.</a:t>
            </a: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op van 13.00 - 15.00 uur.</a:t>
            </a:r>
            <a:b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Breien: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elke woensdag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alt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Bingo:</a:t>
            </a:r>
            <a:b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elke 2</a:t>
            </a:r>
            <a:r>
              <a:rPr kumimoji="0" lang="nl-NL" altLang="nl-NL" sz="3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dinsdag v.d. maand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eerst volgende dinsdag: 12 mei</a:t>
            </a:r>
          </a:p>
        </p:txBody>
      </p:sp>
      <p:pic>
        <p:nvPicPr>
          <p:cNvPr id="3" name="Picture 2" descr="Afbeeldingen over Bingo Cartoon – Blader in stockfoto's, vectoren en  video's over 3,132 | Adobe Stock">
            <a:extLst>
              <a:ext uri="{FF2B5EF4-FFF2-40B4-BE49-F238E27FC236}">
                <a16:creationId xmlns:a16="http://schemas.microsoft.com/office/drawing/2014/main" id="{DFD88CFC-861C-9367-E6DF-24C65A1A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54" y="5175882"/>
            <a:ext cx="2570574" cy="139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C:\Users\User\Pictures\Herberg\breien2.jpg">
            <a:extLst>
              <a:ext uri="{FF2B5EF4-FFF2-40B4-BE49-F238E27FC236}">
                <a16:creationId xmlns:a16="http://schemas.microsoft.com/office/drawing/2014/main" id="{CA0767B2-CC75-11F2-1EC3-08A2A109DC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5550" b="9818"/>
          <a:stretch/>
        </p:blipFill>
        <p:spPr bwMode="auto">
          <a:xfrm>
            <a:off x="6516333" y="3459005"/>
            <a:ext cx="2519895" cy="1464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F9246DF-1E86-29C7-65A7-302B226C6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77D4AC-E242-CCB1-B93C-9E5B4E109B9A}"/>
              </a:ext>
            </a:extLst>
          </p:cNvPr>
          <p:cNvSpPr txBox="1">
            <a:spLocks/>
          </p:cNvSpPr>
          <p:nvPr/>
        </p:nvSpPr>
        <p:spPr>
          <a:xfrm>
            <a:off x="251519" y="666326"/>
            <a:ext cx="9459747" cy="65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Activiteiten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E3D90DD-9854-EEE3-13C8-60DF1059E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18023" r="2472" b="18023"/>
          <a:stretch>
            <a:fillRect/>
          </a:stretch>
        </p:blipFill>
        <p:spPr bwMode="auto">
          <a:xfrm>
            <a:off x="6490994" y="1511115"/>
            <a:ext cx="2545234" cy="16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C3487-0786-9AA3-7BDC-70BCBB1B8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9395B-F676-CA37-2633-1331668AEF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666326"/>
            <a:ext cx="8833757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Gesprekskring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0CFDF5C-93C8-915D-1B4B-7DA74175E123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40E73B10-E359-0D71-C958-5941976D47F1}"/>
              </a:ext>
            </a:extLst>
          </p:cNvPr>
          <p:cNvSpPr txBox="1">
            <a:spLocks/>
          </p:cNvSpPr>
          <p:nvPr/>
        </p:nvSpPr>
        <p:spPr>
          <a:xfrm>
            <a:off x="251521" y="1433147"/>
            <a:ext cx="8833756" cy="542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Maandag 11 mei start om 19.30 uur de gesprekskring in De Herberg.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We bespreken het boek ‘</a:t>
            </a:r>
            <a:r>
              <a:rPr lang="nl-NL" sz="3200" i="1" dirty="0">
                <a:latin typeface="Calibri" panose="020F0502020204030204" pitchFamily="34" charset="0"/>
                <a:cs typeface="Calibri" panose="020F0502020204030204" pitchFamily="34" charset="0"/>
              </a:rPr>
              <a:t>De weg van vrede, een rondleiding door het Christelijk geloof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’ van Stefan Paas. 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Graag het boek aanschaffen en voor deze avond de inleiding lezen. 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Informatie in het meinummer van Kerk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in-Druk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U kunt zich nog aanmelden:</a:t>
            </a:r>
          </a:p>
          <a:p>
            <a:pPr marL="342900" indent="-342900" algn="ctr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anneloes.steglich@pkn-vlissingen.nl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1FDA3C4-32BF-8F73-2A8A-F9629BD79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7EE8254-F3D6-A636-0C9C-515600AF9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994" y="-3500"/>
            <a:ext cx="385300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D7A7A-10CB-514F-13EF-7E1F61429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DC54B2B0-4639-F1A9-5319-3764710E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692150"/>
            <a:ext cx="8902308" cy="666750"/>
          </a:xfrm>
        </p:spPr>
        <p:txBody>
          <a:bodyPr/>
          <a:lstStyle/>
          <a:p>
            <a:pPr algn="l" eaLnBrk="1" hangingPunct="1"/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Film</a:t>
            </a: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lang="nl-NL" altLang="nl-NL" sz="3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65EAF69-8547-14BB-1CE9-9A798EEB6F59}"/>
              </a:ext>
            </a:extLst>
          </p:cNvPr>
          <p:cNvCxnSpPr>
            <a:cxnSpLocks/>
          </p:cNvCxnSpPr>
          <p:nvPr/>
        </p:nvCxnSpPr>
        <p:spPr>
          <a:xfrm>
            <a:off x="0" y="13589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173" name="Rechthoek 1">
            <a:extLst>
              <a:ext uri="{FF2B5EF4-FFF2-40B4-BE49-F238E27FC236}">
                <a16:creationId xmlns:a16="http://schemas.microsoft.com/office/drawing/2014/main" id="{F36FFCC7-76EF-1139-866F-7655CD658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341438"/>
            <a:ext cx="6630987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4" name="Rectangle 9">
            <a:extLst>
              <a:ext uri="{FF2B5EF4-FFF2-40B4-BE49-F238E27FC236}">
                <a16:creationId xmlns:a16="http://schemas.microsoft.com/office/drawing/2014/main" id="{D7FD85EB-8858-663C-2E65-51BB8E2AB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781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5" name="Tekstvak 4">
            <a:extLst>
              <a:ext uri="{FF2B5EF4-FFF2-40B4-BE49-F238E27FC236}">
                <a16:creationId xmlns:a16="http://schemas.microsoft.com/office/drawing/2014/main" id="{37D9C60E-0DF0-0DFC-ECFA-4708D0EC1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872" y="1383070"/>
            <a:ext cx="663098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Films om over door te praten</a:t>
            </a: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 film die zich afspeelt in de laatste dagen van de tweede wereldoorlog.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Drie vrouwen zijn tot elkaar veroordeeld in een situatie van diep wantrouwen, wanhoop en wraak. Er ontstaat echter een onverwachtse vriendschap tussen de drie vrouwen.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Donderdag 14 mei, 14.00 uur en 19.30 uur in De Herberg.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Inclusief koffie en thee, collecte voor de onkosten.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38043E-4FC2-1285-808C-9CE6C18A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24" y="-1"/>
            <a:ext cx="2767824" cy="664522"/>
          </a:xfrm>
          <a:prstGeom prst="rect">
            <a:avLst/>
          </a:prstGeom>
        </p:spPr>
      </p:pic>
      <p:pic>
        <p:nvPicPr>
          <p:cNvPr id="5" name="Graphic 4" descr="Videocamera met effen opvulling">
            <a:extLst>
              <a:ext uri="{FF2B5EF4-FFF2-40B4-BE49-F238E27FC236}">
                <a16:creationId xmlns:a16="http://schemas.microsoft.com/office/drawing/2014/main" id="{896FC02C-7E08-70D5-B26D-F99EE16130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7" y="2984292"/>
            <a:ext cx="2019715" cy="20197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885DB8-FA15-4A2F-6403-0ED9D0832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456" y="-17872"/>
            <a:ext cx="385300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5D7FB-7633-EB09-26F8-A6A1CE6C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DE09C46E-FDB0-AC47-B93B-73B4E84A2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6275" y="3343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D69583F2-EC56-E365-B4CE-31BCD9259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798" y="3937286"/>
            <a:ext cx="1082279" cy="5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6D23F2E-5EB1-326F-EE90-86D34C45B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DB417D-572D-0543-F252-F0AD1E72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94" t="23789" r="13532" b="22940"/>
          <a:stretch/>
        </p:blipFill>
        <p:spPr>
          <a:xfrm>
            <a:off x="1331640" y="1603146"/>
            <a:ext cx="6480720" cy="365170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8A3BCF0B-DB48-4063-9D00-A9C0A4EFB4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8" y="31082"/>
            <a:ext cx="2460189" cy="1169059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833CA59-3BF5-71AF-0B5F-F40CCB34626A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5CC54627-03F4-A896-BEEE-582DD2B217C5}"/>
              </a:ext>
            </a:extLst>
          </p:cNvPr>
          <p:cNvSpPr txBox="1"/>
          <p:nvPr/>
        </p:nvSpPr>
        <p:spPr>
          <a:xfrm>
            <a:off x="-23202" y="530297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VOOR MEER INFORMATIE OVER DE </a:t>
            </a: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VERSCHILLENDE CONCERTEN EN DE KAARTVERKOOP:</a:t>
            </a: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WWW.SINTJACOBSKERK.NL/AGENDA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E543A84-EC72-8483-0508-7852D6009789}"/>
              </a:ext>
            </a:extLst>
          </p:cNvPr>
          <p:cNvSpPr txBox="1">
            <a:spLocks/>
          </p:cNvSpPr>
          <p:nvPr/>
        </p:nvSpPr>
        <p:spPr bwMode="auto">
          <a:xfrm>
            <a:off x="2785350" y="709221"/>
            <a:ext cx="6358650" cy="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Binnenkort in de Sint-Jacobskerk</a:t>
            </a:r>
          </a:p>
        </p:txBody>
      </p:sp>
    </p:spTree>
    <p:extLst>
      <p:ext uri="{BB962C8B-B14F-4D97-AF65-F5344CB8AC3E}">
        <p14:creationId xmlns:p14="http://schemas.microsoft.com/office/powerpoint/2010/main" val="37192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C6791-28D1-C287-ED19-652CF6217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5A449876-EA75-4BD7-70BD-98929996A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6275" y="3343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D166C379-FFDA-DB5C-E282-19CBD8E6D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798" y="3937286"/>
            <a:ext cx="1082279" cy="5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8CF593BD-99D0-9FB5-FC3B-84460C202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48DF545-C00A-2196-A33C-EF2A00DFD163}"/>
              </a:ext>
            </a:extLst>
          </p:cNvPr>
          <p:cNvSpPr txBox="1">
            <a:spLocks/>
          </p:cNvSpPr>
          <p:nvPr/>
        </p:nvSpPr>
        <p:spPr bwMode="auto">
          <a:xfrm>
            <a:off x="2785350" y="709221"/>
            <a:ext cx="6358650" cy="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Binnenkort in de Sint-Jacobskerk</a:t>
            </a: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1327A4B9-4321-C9AE-34D7-6A4604F04E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8" y="31082"/>
            <a:ext cx="2460189" cy="1169059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8DA2C41-ADC5-DD5B-42A3-1C5E2BEC5850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A0AD304-E9E3-03F2-08A8-AD91B7611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55228"/>
              </p:ext>
            </p:extLst>
          </p:nvPr>
        </p:nvGraphicFramePr>
        <p:xfrm>
          <a:off x="215309" y="1728920"/>
          <a:ext cx="8713382" cy="363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474">
                  <a:extLst>
                    <a:ext uri="{9D8B030D-6E8A-4147-A177-3AD203B41FA5}">
                      <a16:colId xmlns:a16="http://schemas.microsoft.com/office/drawing/2014/main" val="956060400"/>
                    </a:ext>
                  </a:extLst>
                </a:gridCol>
                <a:gridCol w="1418492">
                  <a:extLst>
                    <a:ext uri="{9D8B030D-6E8A-4147-A177-3AD203B41FA5}">
                      <a16:colId xmlns:a16="http://schemas.microsoft.com/office/drawing/2014/main" val="49642049"/>
                    </a:ext>
                  </a:extLst>
                </a:gridCol>
                <a:gridCol w="3519070">
                  <a:extLst>
                    <a:ext uri="{9D8B030D-6E8A-4147-A177-3AD203B41FA5}">
                      <a16:colId xmlns:a16="http://schemas.microsoft.com/office/drawing/2014/main" val="641066644"/>
                    </a:ext>
                  </a:extLst>
                </a:gridCol>
                <a:gridCol w="2178346">
                  <a:extLst>
                    <a:ext uri="{9D8B030D-6E8A-4147-A177-3AD203B41FA5}">
                      <a16:colId xmlns:a16="http://schemas.microsoft.com/office/drawing/2014/main" val="1021547032"/>
                    </a:ext>
                  </a:extLst>
                </a:gridCol>
              </a:tblGrid>
              <a:tr h="563447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Tijd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Optreden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10302"/>
                  </a:ext>
                </a:extLst>
              </a:tr>
              <a:tr h="598472">
                <a:tc>
                  <a:txBody>
                    <a:bodyPr/>
                    <a:lstStyle/>
                    <a:p>
                      <a:pPr algn="ctr"/>
                      <a:endParaRPr lang="nl-NL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610734"/>
                  </a:ext>
                </a:extLst>
              </a:tr>
              <a:tr h="59847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mei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 Kuypers – bariton, Maurice v Bueren – piano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€ 22,50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07528"/>
                  </a:ext>
                </a:extLst>
              </a:tr>
              <a:tr h="59847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mei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Accordeon Ensemble ‘</a:t>
                      </a:r>
                      <a:r>
                        <a:rPr lang="nl-NL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Encore</a:t>
                      </a: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€ 12,50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0517754"/>
                  </a:ext>
                </a:extLst>
              </a:tr>
              <a:tr h="59847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mei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Queen </a:t>
                      </a:r>
                      <a:r>
                        <a:rPr lang="nl-NL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Unplugged</a:t>
                      </a: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Vlissingen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Uitverkocht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422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7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DFD7C-2D84-D21A-2C88-06B68F47A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E4038-639E-24A8-4D00-202099AFB5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666326"/>
            <a:ext cx="8833757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Excursie Oranjezon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0316789-D4D9-65EE-CC77-7E94E792A3F0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CE1D1A21-3DE6-21FE-1477-88A914B9F904}"/>
              </a:ext>
            </a:extLst>
          </p:cNvPr>
          <p:cNvSpPr txBox="1">
            <a:spLocks/>
          </p:cNvSpPr>
          <p:nvPr/>
        </p:nvSpPr>
        <p:spPr>
          <a:xfrm>
            <a:off x="251521" y="1433147"/>
            <a:ext cx="8833756" cy="542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Vrijdag 15 mei organiseert de Groene Kerk een excursie in Oranjezon o.l.v. natuurgids Peter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Geene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deze excursie is er een hoofdrol voor </a:t>
            </a:r>
            <a:r>
              <a:rPr kumimoji="0" lang="nl-NL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vlinders en libellen.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Start bij de hoofdingang van Oranjezon, Oostkapelle, om 14.30 uur.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Informatie en aanmelden bij Marja Kwast: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marja.kwast@pkn-vlissingen.nl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 tel: 0118 - 47 15 61  of  06 - 21 82 31 45.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6A6EE67-A007-FC1D-CF2F-5F7EA4404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4DE30-C20F-1D41-CB8B-2934D113D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C8F5E-0E84-CDFB-A3AA-5D2C617C8F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666326"/>
            <a:ext cx="8833757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Voorstelling ‘Lieve Hemel’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2B7C196-DF0E-5626-53A2-26659B73F9CB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114EC401-7DFF-853B-A5A0-87D31F95A81A}"/>
              </a:ext>
            </a:extLst>
          </p:cNvPr>
          <p:cNvSpPr txBox="1">
            <a:spLocks/>
          </p:cNvSpPr>
          <p:nvPr/>
        </p:nvSpPr>
        <p:spPr>
          <a:xfrm>
            <a:off x="251521" y="1433147"/>
            <a:ext cx="8833756" cy="542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Donderdag 21 mei is er in de Mythe in Goes de voorstelling ‘Lieve Hemel’ van Joris Linsen.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is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een ontroerende voorstelling over angst en overgave, over verliezen en opnieuw beginnen.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Informatie hierover ligt achter in de kerk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BF2391F-3E25-0278-70E2-F4ADFB32A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54" name="Ondertitel 2"/>
          <p:cNvSpPr txBox="1">
            <a:spLocks/>
          </p:cNvSpPr>
          <p:nvPr/>
        </p:nvSpPr>
        <p:spPr bwMode="auto">
          <a:xfrm>
            <a:off x="254000" y="1398589"/>
            <a:ext cx="8560742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nl-NL" altLang="nl-NL" dirty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2D2C4-A50F-FF73-C2FF-EC66CF68F9FA}"/>
              </a:ext>
            </a:extLst>
          </p:cNvPr>
          <p:cNvSpPr txBox="1">
            <a:spLocks/>
          </p:cNvSpPr>
          <p:nvPr/>
        </p:nvSpPr>
        <p:spPr bwMode="auto">
          <a:xfrm>
            <a:off x="329258" y="1398589"/>
            <a:ext cx="8637884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donderdag 03 september is het weer zover.</a:t>
            </a:r>
          </a:p>
          <a:p>
            <a:pPr eaLnBrk="1" hangingPunct="1">
              <a:buNone/>
            </a:pPr>
            <a:endParaRPr lang="nl-NL" alt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start er een nieuwe </a:t>
            </a:r>
            <a:r>
              <a:rPr lang="nl-NL" altLang="nl-NL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cursus theologische verdieping</a:t>
            </a: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(CTV) in de ‘Vredeskerk’ te Goes.</a:t>
            </a:r>
          </a:p>
          <a:p>
            <a:pPr eaLnBrk="1" hangingPunct="1">
              <a:buNone/>
            </a:pPr>
            <a:endParaRPr lang="nl-NL" alt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donderdag 25 juni, aanvang 19.30 uur, is er een voorlichtingsavond.</a:t>
            </a:r>
          </a:p>
          <a:p>
            <a:pPr eaLnBrk="1" hangingPunct="1">
              <a:buNone/>
            </a:pPr>
            <a:endParaRPr lang="nl-NL" alt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None/>
            </a:pPr>
            <a:r>
              <a:rPr lang="nl-NL" altLang="nl-N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meer informatie zie het meinummer van</a:t>
            </a:r>
          </a:p>
          <a:p>
            <a:pPr algn="ctr" eaLnBrk="1" hangingPunct="1">
              <a:buNone/>
            </a:pPr>
            <a:r>
              <a:rPr lang="nl-NL" altLang="nl-N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Kerk </a:t>
            </a:r>
            <a:r>
              <a:rPr lang="nl-NL" altLang="nl-N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in-Druk</a:t>
            </a:r>
            <a:r>
              <a:rPr lang="nl-NL" altLang="nl-N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(pagina 14-15)</a:t>
            </a:r>
          </a:p>
        </p:txBody>
      </p:sp>
      <p:pic>
        <p:nvPicPr>
          <p:cNvPr id="1026" name="Afbeelding 1" descr="CTV Goes – Verdiepend, verrijkend, verrassend | Cursus theologie">
            <a:extLst>
              <a:ext uri="{FF2B5EF4-FFF2-40B4-BE49-F238E27FC236}">
                <a16:creationId xmlns:a16="http://schemas.microsoft.com/office/drawing/2014/main" id="{B6AAC5DD-48EC-EBB7-4E75-33520868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04"/>
            <a:ext cx="9144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4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A6E7A-9107-0FB1-7AA9-BCE283659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87BD7-F641-258A-C44A-977885E0F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19" y="666326"/>
            <a:ext cx="8892481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Boekenmarkt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7F679EC-96FF-C9B7-F8A7-71BAAF8D4D6D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F9AAAD39-37B0-9ACF-C735-F4A0B13A69C0}"/>
              </a:ext>
            </a:extLst>
          </p:cNvPr>
          <p:cNvSpPr txBox="1">
            <a:spLocks/>
          </p:cNvSpPr>
          <p:nvPr/>
        </p:nvSpPr>
        <p:spPr>
          <a:xfrm>
            <a:off x="251521" y="1322513"/>
            <a:ext cx="8833756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3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Van 02 juni t/m 12 september 2026 organiseert PKN Goes weer een Boekenmarkt in de Grote Kerk.</a:t>
            </a:r>
          </a:p>
          <a:p>
            <a:pPr marL="342900" lvl="0" indent="-342900">
              <a:spcBef>
                <a:spcPts val="3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De opbrengst is ook dit jaar weer voor het Kerk in Aktieproject De Delta voor Colombia. </a:t>
            </a:r>
          </a:p>
          <a:p>
            <a:pPr marL="342900" lvl="0" indent="-342900">
              <a:spcBef>
                <a:spcPts val="3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Boeken kunt u inleveren in één van de nissen in de kerk of in De Herberg. Dat kan tijdens de hele zomerperiode.</a:t>
            </a:r>
          </a:p>
          <a:p>
            <a:pPr marL="342900" lvl="0" indent="-342900">
              <a:spcBef>
                <a:spcPts val="3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Meer info: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Joan van Rheenen	06 - 44 11 48 49.</a:t>
            </a:r>
          </a:p>
          <a:p>
            <a:pPr marL="342900" lvl="0" indent="-342900">
              <a:spcBef>
                <a:spcPts val="300"/>
              </a:spcBef>
              <a:tabLst>
                <a:tab pos="3600000" algn="l"/>
                <a:tab pos="4320000" algn="l"/>
              </a:tabLst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	                  Dineke Parlevliet		06 - 44 66 89 35.</a:t>
            </a:r>
          </a:p>
          <a:p>
            <a:pPr marL="342900" lvl="0" indent="-342900" algn="r">
              <a:spcBef>
                <a:spcPts val="3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ZWO-werkgroep.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3733878-A035-0DA8-CF32-2FB6F30DC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378CCC-3832-9153-5C55-A4BFBF394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615" y="0"/>
            <a:ext cx="1313385" cy="13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49B1F-CA82-72C7-1E8E-C4D3D5C70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F9A9B-FC89-1591-DE6A-BF0BB86B67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666326"/>
            <a:ext cx="8808590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		Zondag 10 mei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9AC87DD-0987-A73F-9B43-7C531A0790D6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DDBA7FDA-4368-98C8-C455-3E9774223629}"/>
              </a:ext>
            </a:extLst>
          </p:cNvPr>
          <p:cNvSpPr txBox="1">
            <a:spLocks/>
          </p:cNvSpPr>
          <p:nvPr/>
        </p:nvSpPr>
        <p:spPr>
          <a:xfrm>
            <a:off x="0" y="1322513"/>
            <a:ext cx="9144000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3827243-8166-E3AC-D820-CECFF89B6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880776-DB9D-0C95-9EC0-0CF38391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31708" y="1996956"/>
            <a:ext cx="3716691" cy="41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2001-AE0D-48F7-76BD-DC2239D09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B3FF9EE-ED0F-1F63-3206-B3C552AF861D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C9C1C469-22D8-CD61-03BB-BC60225373F5}"/>
              </a:ext>
            </a:extLst>
          </p:cNvPr>
          <p:cNvSpPr txBox="1">
            <a:spLocks/>
          </p:cNvSpPr>
          <p:nvPr/>
        </p:nvSpPr>
        <p:spPr>
          <a:xfrm>
            <a:off x="251521" y="1322513"/>
            <a:ext cx="8892479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Voorganger	: Ds. J. Nauta	(Middelburg)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Ouderling van dienst	: Dhr. Piet Mol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Orgel en vleugel	: Dhr. Jos Vogel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Lector	: Dhr. Frans Boogaard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Collecte	: Diaconie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Collecte	: Pastoraat</a:t>
            </a:r>
          </a:p>
          <a:p>
            <a:pPr marL="34290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i="1" dirty="0">
                <a:latin typeface="Calibri" panose="020F0502020204030204" pitchFamily="34" charset="0"/>
                <a:cs typeface="Calibri" panose="020F0502020204030204" pitchFamily="34" charset="0"/>
              </a:rPr>
              <a:t>De volgende kindernevendienst is op zondag 31 mei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A43E12E-721A-4D6E-590A-2E4946B6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8778391-49DE-C882-BC92-EE520EC089FD}"/>
              </a:ext>
            </a:extLst>
          </p:cNvPr>
          <p:cNvSpPr txBox="1">
            <a:spLocks/>
          </p:cNvSpPr>
          <p:nvPr/>
        </p:nvSpPr>
        <p:spPr>
          <a:xfrm>
            <a:off x="345440" y="684582"/>
            <a:ext cx="8715586" cy="65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</a:t>
            </a:r>
          </a:p>
        </p:txBody>
      </p:sp>
    </p:spTree>
    <p:extLst>
      <p:ext uri="{BB962C8B-B14F-4D97-AF65-F5344CB8AC3E}">
        <p14:creationId xmlns:p14="http://schemas.microsoft.com/office/powerpoint/2010/main" val="39800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505C4-1549-9E3B-264D-BB3B775C9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43782-78BB-9A94-7207-C555A44434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19" y="666326"/>
            <a:ext cx="8833757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          Donderdag 14 mei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AE35DFF-D2B5-42E7-F58A-6BDCECCA6AB5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0689167D-9402-1C9A-0F55-EBEC5A0C2D10}"/>
              </a:ext>
            </a:extLst>
          </p:cNvPr>
          <p:cNvSpPr txBox="1">
            <a:spLocks/>
          </p:cNvSpPr>
          <p:nvPr/>
        </p:nvSpPr>
        <p:spPr>
          <a:xfrm>
            <a:off x="251521" y="1322513"/>
            <a:ext cx="8833756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Hemelvaartsdag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Aanvang	: 10.00 uur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Voorganger	: Ds. Janny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Blankenstijn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rganist</a:t>
            </a: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: Dhr.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Jos Vogel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lang="nl-NL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nl-NL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Collecte	: Kerk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nl-NL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Collecte	: Diaconie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BFFD94C-3D55-11A4-D980-1CCB7B6F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63C2F-319D-7AF8-EEFB-58104A3D8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D2367-AF2B-8A4E-928F-7B75A1C045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19" y="666326"/>
            <a:ext cx="8833757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          Zondag 17 mei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F4302966-9408-1496-9DA8-7C5355CF0CD1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AD1DD844-8E27-C99C-B375-C2882F238060}"/>
              </a:ext>
            </a:extLst>
          </p:cNvPr>
          <p:cNvSpPr txBox="1">
            <a:spLocks/>
          </p:cNvSpPr>
          <p:nvPr/>
        </p:nvSpPr>
        <p:spPr>
          <a:xfrm>
            <a:off x="251521" y="1322513"/>
            <a:ext cx="8833756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Aanvang	: 10.00 uur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Voorganger	: Ds. H.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Betting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(Stadskanaal)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rganist</a:t>
            </a: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: Dhr. J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 Vogel</a:t>
            </a:r>
            <a:endParaRPr lang="nl-NL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nl-NL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Collecte	: Kerk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nl-NL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Collecte	: Diaconie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M.m.v.	: Het Kathedrale Koor van 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  Sint Catharinakathedraal in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Utrecht.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8C6BCCC-5DCE-2DA3-A9FA-1DFEAA8BF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54531-75D9-FC74-A757-A5A500A49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0FAD2-1137-8FDD-9B9B-42ABCC24FB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19" y="666326"/>
            <a:ext cx="8833757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          Zondag 17 mei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F3934312-6A6A-D858-B293-0DE37C6F1930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534E9AC6-8BE0-36CD-6004-F09B5F148DAC}"/>
              </a:ext>
            </a:extLst>
          </p:cNvPr>
          <p:cNvSpPr txBox="1">
            <a:spLocks/>
          </p:cNvSpPr>
          <p:nvPr/>
        </p:nvSpPr>
        <p:spPr>
          <a:xfrm>
            <a:off x="251521" y="1322513"/>
            <a:ext cx="8833756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Het Kathedrale Koor van de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Sint Catharina- kathedraal in </a:t>
            </a: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Utrecht zal na afloop van dienst,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om </a:t>
            </a:r>
            <a:r>
              <a:rPr lang="nl-NL" sz="32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12.00 uur</a:t>
            </a:r>
            <a:r>
              <a:rPr lang="nl-NL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nog een kort concert verzorgen.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9432A08-4E92-6B05-65A3-6BA3DD04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385313B-55F7-FEB6-886D-4A91F682D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19" y="3738889"/>
            <a:ext cx="4918329" cy="2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51157-24A2-58A1-4AEB-F400854C8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3F9C0-F4A5-7839-F683-46A50F2EFA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666326"/>
            <a:ext cx="8892480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	Middaggebed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5D65338-6E3D-F4DE-6D47-D9A4A7730288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461E3422-4AC8-5113-C208-1DAA6F247D7A}"/>
              </a:ext>
            </a:extLst>
          </p:cNvPr>
          <p:cNvSpPr txBox="1">
            <a:spLocks/>
          </p:cNvSpPr>
          <p:nvPr/>
        </p:nvSpPr>
        <p:spPr>
          <a:xfrm>
            <a:off x="280882" y="1219787"/>
            <a:ext cx="8833756" cy="542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tabLst>
                <a:tab pos="3600000" algn="l"/>
                <a:tab pos="4320000" algn="l"/>
              </a:tabLst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Dinsdag 12 mei wordt van 12.30 - 13.00 uur een </a:t>
            </a:r>
            <a:r>
              <a:rPr lang="nl-NL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middaggebed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in de kerk gehouden.</a:t>
            </a:r>
          </a:p>
          <a:p>
            <a:pPr marL="342900" indent="-342900"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We bidden samen voor vrede in de wereld, in onze stad, in ons leven en in het leven van de mensen om ons heen.</a:t>
            </a:r>
          </a:p>
          <a:p>
            <a:pPr marL="342900" indent="-342900" algn="ctr">
              <a:tabLst>
                <a:tab pos="3600000" algn="l"/>
                <a:tab pos="4320000" algn="l"/>
              </a:tabLst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De kerk is dan open voor iedereen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tabLst>
                <a:tab pos="3600000" algn="l"/>
                <a:tab pos="4320000" algn="l"/>
              </a:tabLst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Daarna is er </a:t>
            </a:r>
            <a:r>
              <a:rPr lang="nl-NL" sz="3200" b="1" dirty="0">
                <a:latin typeface="Calibri" panose="020F0502020204030204" pitchFamily="34" charset="0"/>
                <a:cs typeface="Calibri" panose="020F0502020204030204" pitchFamily="34" charset="0"/>
              </a:rPr>
              <a:t>elke dinsdag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in de kerk, op deze tijd, een middaggebed.</a:t>
            </a:r>
          </a:p>
          <a:p>
            <a:pPr marL="342900" indent="-342900"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Informatie in het meinummer van Kerk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in-Druk</a:t>
            </a: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134E3F9-5515-0819-1933-8D29C6A45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095A3-1837-19AE-CF91-FC0109F6E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9F9C4-CD6D-952C-6718-C128CE927D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666326"/>
            <a:ext cx="8833757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	Huwelijk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2C5AC3A-5F7D-CCFC-4076-B67D208F4FED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6884F75F-D503-14CD-480C-53AECF65D74C}"/>
              </a:ext>
            </a:extLst>
          </p:cNvPr>
          <p:cNvSpPr txBox="1">
            <a:spLocks/>
          </p:cNvSpPr>
          <p:nvPr/>
        </p:nvSpPr>
        <p:spPr>
          <a:xfrm>
            <a:off x="251521" y="1433147"/>
            <a:ext cx="8833756" cy="542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Hierbij deelt de kerkenraad u mee dat maandag 18 mei Jeroen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Castel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en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Arjo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 Keizer gaan trouwen.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lang="nl-NL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kerkelijke inzegening vindt om 14.00 uur plaats in de Sint Jacobskerk.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 bent van harte uitgenodigd.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103E6AD-E428-8770-4568-A7BCAC0C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>
            <a:extLst>
              <a:ext uri="{FF2B5EF4-FFF2-40B4-BE49-F238E27FC236}">
                <a16:creationId xmlns:a16="http://schemas.microsoft.com/office/drawing/2014/main" id="{873B7F2D-C961-7C69-C724-E539DC30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70719"/>
            <a:ext cx="8892480" cy="666750"/>
          </a:xfrm>
        </p:spPr>
        <p:txBody>
          <a:bodyPr>
            <a:normAutofit/>
          </a:bodyPr>
          <a:lstStyle/>
          <a:p>
            <a:pPr algn="l"/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 Jacobskerk      Openstelling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06AA5A3-271C-6BA1-E81B-23F77997BE36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53" name="Ondertitel 2">
            <a:extLst>
              <a:ext uri="{FF2B5EF4-FFF2-40B4-BE49-F238E27FC236}">
                <a16:creationId xmlns:a16="http://schemas.microsoft.com/office/drawing/2014/main" id="{D2ADC697-A49E-19E1-417C-94936A1885BE}"/>
              </a:ext>
            </a:extLst>
          </p:cNvPr>
          <p:cNvSpPr txBox="1">
            <a:spLocks/>
          </p:cNvSpPr>
          <p:nvPr/>
        </p:nvSpPr>
        <p:spPr bwMode="auto">
          <a:xfrm>
            <a:off x="350839" y="1449388"/>
            <a:ext cx="87931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mei tot september is de Sint Jacobskerk elke donderdag-, vrijdag- en zaterdagmiddag open van 13.30 - 16.30 uur.</a:t>
            </a:r>
          </a:p>
          <a:p>
            <a:pPr eaLnBrk="1" hangingPunct="1">
              <a:spcBef>
                <a:spcPct val="20000"/>
              </a:spcBef>
            </a:pPr>
            <a:endParaRPr lang="nl-NL" altLang="nl-N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dit seizoen hebben wij dringend behoefte aan kerkwachten en boetiekmedewerkers. </a:t>
            </a:r>
          </a:p>
          <a:p>
            <a:pPr eaLnBrk="1" hangingPunct="1">
              <a:spcBef>
                <a:spcPct val="20000"/>
              </a:spcBef>
            </a:pPr>
            <a:endParaRPr lang="nl-NL" altLang="nl-N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Informatie en aanmelding bij: Gertruud Smit,</a:t>
            </a:r>
            <a:b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gertruud.smit@pkn-vlissingen.nl</a:t>
            </a:r>
          </a:p>
          <a:p>
            <a:pPr eaLnBrk="1" hangingPunct="1">
              <a:spcBef>
                <a:spcPct val="20000"/>
              </a:spcBef>
            </a:pPr>
            <a:endParaRPr lang="nl-NL" altLang="nl-NL" sz="3200" dirty="0"/>
          </a:p>
        </p:txBody>
      </p:sp>
      <p:sp>
        <p:nvSpPr>
          <p:cNvPr id="2054" name="AutoShape 2">
            <a:extLst>
              <a:ext uri="{FF2B5EF4-FFF2-40B4-BE49-F238E27FC236}">
                <a16:creationId xmlns:a16="http://schemas.microsoft.com/office/drawing/2014/main" id="{AB4B5837-A140-4A30-ACAA-B7017BB4B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8" y="-28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2055" name="Picture 5">
            <a:extLst>
              <a:ext uri="{FF2B5EF4-FFF2-40B4-BE49-F238E27FC236}">
                <a16:creationId xmlns:a16="http://schemas.microsoft.com/office/drawing/2014/main" id="{43A1F14F-2F0B-AA52-77C8-C2A12E14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r="9685"/>
          <a:stretch>
            <a:fillRect/>
          </a:stretch>
        </p:blipFill>
        <p:spPr bwMode="auto">
          <a:xfrm>
            <a:off x="6515100" y="0"/>
            <a:ext cx="26289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03C85BA-E807-62CB-1887-4AF2F3AEE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Tm="17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Kantoorthema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BF3C8D3B92A4CA83F559D2196B29D" ma:contentTypeVersion="14" ma:contentTypeDescription="Een nieuw document maken." ma:contentTypeScope="" ma:versionID="0c32871e0c0bbc292bdd27a8a8022f0b">
  <xsd:schema xmlns:xsd="http://www.w3.org/2001/XMLSchema" xmlns:xs="http://www.w3.org/2001/XMLSchema" xmlns:p="http://schemas.microsoft.com/office/2006/metadata/properties" xmlns:ns2="61b7be37-b812-4700-8f46-d9e81b513c0e" xmlns:ns3="729ce2b8-f870-4161-92a1-4b6ee500915d" targetNamespace="http://schemas.microsoft.com/office/2006/metadata/properties" ma:root="true" ma:fieldsID="a0b6f6b0aa539468a7c166d91fb8d45c" ns2:_="" ns3:_="">
    <xsd:import namespace="61b7be37-b812-4700-8f46-d9e81b513c0e"/>
    <xsd:import namespace="729ce2b8-f870-4161-92a1-4b6ee5009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2:WimRieme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7be37-b812-4700-8f46-d9e81b513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d91fc6b-8a16-4f56-8949-e6f159dcb4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WimRiemens" ma:index="21" nillable="true" ma:displayName="Wim Riemens" ma:description="Kerk Tv en Beamer 20250413" ma:format="Dropdown" ma:internalName="WimRiemen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ce2b8-f870-4161-92a1-4b6ee500915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d141f0-ce91-4334-b359-fcb2be65891b}" ma:internalName="TaxCatchAll" ma:showField="CatchAllData" ma:web="729ce2b8-f870-4161-92a1-4b6ee50091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mRiemens xmlns="61b7be37-b812-4700-8f46-d9e81b513c0e" xsi:nil="true"/>
    <TaxCatchAll xmlns="729ce2b8-f870-4161-92a1-4b6ee500915d" xsi:nil="true"/>
    <lcf76f155ced4ddcb4097134ff3c332f xmlns="61b7be37-b812-4700-8f46-d9e81b513c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92279B-168B-47D8-8F5B-A60253DA3C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CA2D4-DB8D-4C33-9420-09DDBE384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b7be37-b812-4700-8f46-d9e81b513c0e"/>
    <ds:schemaRef ds:uri="729ce2b8-f870-4161-92a1-4b6ee50091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9450D8-7931-4E7E-AB7F-E0FF2F9FC155}">
  <ds:schemaRefs>
    <ds:schemaRef ds:uri="http://schemas.microsoft.com/office/2006/metadata/properties"/>
    <ds:schemaRef ds:uri="http://schemas.microsoft.com/office/infopath/2007/PartnerControls"/>
    <ds:schemaRef ds:uri="61b7be37-b812-4700-8f46-d9e81b513c0e"/>
    <ds:schemaRef ds:uri="729ce2b8-f870-4161-92a1-4b6ee50091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6362</TotalTime>
  <Words>932</Words>
  <Application>Microsoft Office PowerPoint</Application>
  <PresentationFormat>Diavoorstelling (4:3)</PresentationFormat>
  <Paragraphs>147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Century Gothic</vt:lpstr>
      <vt:lpstr>Kantoorthema</vt:lpstr>
      <vt:lpstr>PowerPoint-presentatie</vt:lpstr>
      <vt:lpstr>Sint Jacobskerk  Zondag 10 mei</vt:lpstr>
      <vt:lpstr>PowerPoint-presentatie</vt:lpstr>
      <vt:lpstr>Sint Jacobskerk          Donderdag 14 mei</vt:lpstr>
      <vt:lpstr>Sint Jacobskerk          Zondag 17 mei</vt:lpstr>
      <vt:lpstr>Sint Jacobskerk          Zondag 17 mei</vt:lpstr>
      <vt:lpstr>Sint Jacobskerk Middaggebed </vt:lpstr>
      <vt:lpstr>Sint Jacobskerk Huwelijk</vt:lpstr>
      <vt:lpstr>Sint Jacobskerk      Openstelling</vt:lpstr>
      <vt:lpstr>PowerPoint-presentatie</vt:lpstr>
      <vt:lpstr>PowerPoint-presentatie</vt:lpstr>
      <vt:lpstr>Gesprekskring</vt:lpstr>
      <vt:lpstr>Film     </vt:lpstr>
      <vt:lpstr>PowerPoint-presentatie</vt:lpstr>
      <vt:lpstr>PowerPoint-presentatie</vt:lpstr>
      <vt:lpstr>Excursie Oranjezon</vt:lpstr>
      <vt:lpstr>Voorstelling ‘Lieve Hemel’</vt:lpstr>
      <vt:lpstr>PowerPoint-presentatie</vt:lpstr>
      <vt:lpstr>Boekenmarkt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Niek Tramper | Zeeuwind</dc:creator>
  <cp:lastModifiedBy>Wim Passchier</cp:lastModifiedBy>
  <cp:revision>161</cp:revision>
  <dcterms:created xsi:type="dcterms:W3CDTF">2024-10-30T19:30:16Z</dcterms:created>
  <dcterms:modified xsi:type="dcterms:W3CDTF">2026-05-07T16:04:52Z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0x0101003C5BF3C8D3B92A4CA83F559D2196B29D</vt:lpwstr>
  </property>
</Properties>
</file>