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1297" r:id="rId3"/>
    <p:sldId id="1212" r:id="rId4"/>
    <p:sldId id="1290" r:id="rId5"/>
    <p:sldId id="1238" r:id="rId6"/>
    <p:sldId id="1301" r:id="rId7"/>
    <p:sldId id="1291" r:id="rId8"/>
    <p:sldId id="1292" r:id="rId9"/>
    <p:sldId id="1227" r:id="rId10"/>
    <p:sldId id="581" r:id="rId11"/>
    <p:sldId id="1295" r:id="rId12"/>
    <p:sldId id="1194" r:id="rId13"/>
    <p:sldId id="1074" r:id="rId14"/>
    <p:sldId id="1232" r:id="rId15"/>
    <p:sldId id="1298" r:id="rId16"/>
    <p:sldId id="1278" r:id="rId17"/>
    <p:sldId id="1101" r:id="rId18"/>
    <p:sldId id="1300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FFCC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1507" y="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92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D42D9-34FA-49B8-A3C6-7B50774E4B06}" type="datetimeFigureOut">
              <a:rPr lang="nl-NL" smtClean="0"/>
              <a:t>5-2-2026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D97E1-022D-4DAB-B652-9A618C0745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0622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D97E1-022D-4DAB-B652-9A618C07456B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3572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C4345C-542C-D150-32CD-967E8AE55F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jdelijke aanduiding voor dia-afbeelding 1">
            <a:extLst>
              <a:ext uri="{FF2B5EF4-FFF2-40B4-BE49-F238E27FC236}">
                <a16:creationId xmlns:a16="http://schemas.microsoft.com/office/drawing/2014/main" id="{17E8EEC2-A5B1-8AD1-5C89-EE672163C05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Tijdelijke aanduiding voor notities 2">
            <a:extLst>
              <a:ext uri="{FF2B5EF4-FFF2-40B4-BE49-F238E27FC236}">
                <a16:creationId xmlns:a16="http://schemas.microsoft.com/office/drawing/2014/main" id="{010ACEE8-6845-16A7-E86B-3FE1E3A2B06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altLang="nl-NL"/>
          </a:p>
        </p:txBody>
      </p:sp>
      <p:sp>
        <p:nvSpPr>
          <p:cNvPr id="19460" name="Tijdelijke aanduiding voor dianummer 3">
            <a:extLst>
              <a:ext uri="{FF2B5EF4-FFF2-40B4-BE49-F238E27FC236}">
                <a16:creationId xmlns:a16="http://schemas.microsoft.com/office/drawing/2014/main" id="{CA097AF7-B99D-4590-211C-A4C3689801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89D6BB-ED77-42F4-A5B6-D533878E505F}" type="slidenum">
              <a:rPr kumimoji="0" lang="nl-NL" alt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574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jdelijke aanduiding voor dia-afbeelding 1">
            <a:extLst>
              <a:ext uri="{FF2B5EF4-FFF2-40B4-BE49-F238E27FC236}">
                <a16:creationId xmlns:a16="http://schemas.microsoft.com/office/drawing/2014/main" id="{8AA9B063-83FB-7F97-984D-031FBFA564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Tijdelijke aanduiding voor notities 2">
            <a:extLst>
              <a:ext uri="{FF2B5EF4-FFF2-40B4-BE49-F238E27FC236}">
                <a16:creationId xmlns:a16="http://schemas.microsoft.com/office/drawing/2014/main" id="{32FF0DBF-2FB6-0453-6CD7-6C764C93C3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altLang="nl-NL"/>
          </a:p>
        </p:txBody>
      </p:sp>
      <p:sp>
        <p:nvSpPr>
          <p:cNvPr id="21508" name="Tijdelijke aanduiding voor dianummer 3">
            <a:extLst>
              <a:ext uri="{FF2B5EF4-FFF2-40B4-BE49-F238E27FC236}">
                <a16:creationId xmlns:a16="http://schemas.microsoft.com/office/drawing/2014/main" id="{3B452F27-5EB1-9128-941C-FC1B43A6AD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125A6E-B8AD-44DD-9277-883C44D4C037}" type="slidenum">
              <a:rPr kumimoji="0" lang="nl-NL" alt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595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8E1369-F1FC-4FEA-5C45-C24FD14B2E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jdelijke aanduiding voor dia-afbeelding 1">
            <a:extLst>
              <a:ext uri="{FF2B5EF4-FFF2-40B4-BE49-F238E27FC236}">
                <a16:creationId xmlns:a16="http://schemas.microsoft.com/office/drawing/2014/main" id="{A74606A6-24AE-1F9E-B612-0333AA1DDE4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Tijdelijke aanduiding voor notities 2">
            <a:extLst>
              <a:ext uri="{FF2B5EF4-FFF2-40B4-BE49-F238E27FC236}">
                <a16:creationId xmlns:a16="http://schemas.microsoft.com/office/drawing/2014/main" id="{D47A0BA7-51E8-ABE1-C252-61C0D4F8BC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altLang="nl-NL"/>
          </a:p>
        </p:txBody>
      </p:sp>
      <p:sp>
        <p:nvSpPr>
          <p:cNvPr id="21508" name="Tijdelijke aanduiding voor dianummer 3">
            <a:extLst>
              <a:ext uri="{FF2B5EF4-FFF2-40B4-BE49-F238E27FC236}">
                <a16:creationId xmlns:a16="http://schemas.microsoft.com/office/drawing/2014/main" id="{FCE73335-0CDF-CA23-1A77-CBBF30BE7E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125A6E-B8AD-44DD-9277-883C44D4C037}" type="slidenum">
              <a:rPr kumimoji="0" lang="nl-NL" alt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816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4BCA-3DA9-4A5C-A627-06393A2AAEA6}" type="datetimeFigureOut">
              <a:rPr lang="nl-NL" smtClean="0"/>
              <a:t>5-2-2026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C73B-187A-471F-BD74-AF81F65FBE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775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="">
      <p:transition spd="slow" advTm="17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4BCA-3DA9-4A5C-A627-06393A2AAEA6}" type="datetimeFigureOut">
              <a:rPr lang="nl-NL" smtClean="0"/>
              <a:t>5-2-2026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C73B-187A-471F-BD74-AF81F65FBE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411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="">
      <p:transition spd="slow" advTm="17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4BCA-3DA9-4A5C-A627-06393A2AAEA6}" type="datetimeFigureOut">
              <a:rPr lang="nl-NL" smtClean="0"/>
              <a:t>5-2-2026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C73B-187A-471F-BD74-AF81F65FBE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324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="">
      <p:transition spd="slow" advTm="17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4BCA-3DA9-4A5C-A627-06393A2AAEA6}" type="datetimeFigureOut">
              <a:rPr lang="nl-NL" smtClean="0"/>
              <a:t>5-2-2026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C73B-187A-471F-BD74-AF81F65FBE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834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="">
      <p:transition spd="slow" advTm="17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4BCA-3DA9-4A5C-A627-06393A2AAEA6}" type="datetimeFigureOut">
              <a:rPr lang="nl-NL" smtClean="0"/>
              <a:t>5-2-2026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C73B-187A-471F-BD74-AF81F65FBE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180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="">
      <p:transition spd="slow" advTm="17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4BCA-3DA9-4A5C-A627-06393A2AAEA6}" type="datetimeFigureOut">
              <a:rPr lang="nl-NL" smtClean="0"/>
              <a:t>5-2-2026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C73B-187A-471F-BD74-AF81F65FBE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868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="">
      <p:transition spd="slow" advTm="17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4BCA-3DA9-4A5C-A627-06393A2AAEA6}" type="datetimeFigureOut">
              <a:rPr lang="nl-NL" smtClean="0"/>
              <a:t>5-2-2026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C73B-187A-471F-BD74-AF81F65FBE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407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="">
      <p:transition spd="slow" advTm="17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4BCA-3DA9-4A5C-A627-06393A2AAEA6}" type="datetimeFigureOut">
              <a:rPr lang="nl-NL" smtClean="0"/>
              <a:t>5-2-2026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C73B-187A-471F-BD74-AF81F65FBE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454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="">
      <p:transition spd="slow" advTm="17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4BCA-3DA9-4A5C-A627-06393A2AAEA6}" type="datetimeFigureOut">
              <a:rPr lang="nl-NL" smtClean="0"/>
              <a:t>5-2-2026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C73B-187A-471F-BD74-AF81F65FBE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547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="">
      <p:transition spd="slow" advTm="17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4BCA-3DA9-4A5C-A627-06393A2AAEA6}" type="datetimeFigureOut">
              <a:rPr lang="nl-NL" smtClean="0"/>
              <a:t>5-2-2026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C73B-187A-471F-BD74-AF81F65FBE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977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="">
      <p:transition spd="slow" advTm="17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4BCA-3DA9-4A5C-A627-06393A2AAEA6}" type="datetimeFigureOut">
              <a:rPr lang="nl-NL" smtClean="0"/>
              <a:t>5-2-2026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C73B-187A-471F-BD74-AF81F65FBE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802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="">
      <p:transition spd="slow" advTm="17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0C4BCA-3DA9-4A5C-A627-06393A2AAEA6}" type="datetimeFigureOut">
              <a:rPr lang="nl-NL" smtClean="0"/>
              <a:t>5-2-2026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1A6C73B-187A-471F-BD74-AF81F65FBE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2801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="">
      <p:transition spd="slow" advTm="17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9EFC841F-6245-30EB-8F54-C2A86E9F29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2766806" cy="666326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A51C4D5B-43A3-F67A-E865-4B7A81C22E59}"/>
              </a:ext>
            </a:extLst>
          </p:cNvPr>
          <p:cNvSpPr txBox="1">
            <a:spLocks/>
          </p:cNvSpPr>
          <p:nvPr/>
        </p:nvSpPr>
        <p:spPr>
          <a:xfrm>
            <a:off x="0" y="1030315"/>
            <a:ext cx="9144000" cy="16341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Welkom in de Sint Jacobskerk</a:t>
            </a:r>
          </a:p>
          <a:p>
            <a:pPr algn="ctr"/>
            <a:endParaRPr lang="nl-NL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Wij wensen u een gezegende kerkdienst</a:t>
            </a:r>
          </a:p>
          <a:p>
            <a:pPr algn="ctr"/>
            <a:endParaRPr lang="nl-NL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Afbeelding 6" descr="Afbeelding met hemel, buitenshuis, gebouw, klok&#10;&#10;Door AI gegenereerde inhoud is mogelijk onjuist.">
            <a:extLst>
              <a:ext uri="{FF2B5EF4-FFF2-40B4-BE49-F238E27FC236}">
                <a16:creationId xmlns:a16="http://schemas.microsoft.com/office/drawing/2014/main" id="{DFECA363-A86C-2102-D29B-0949C54A13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559" y="2749105"/>
            <a:ext cx="5710882" cy="380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0932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>
          <a:xfrm>
            <a:off x="251521" y="692150"/>
            <a:ext cx="8892480" cy="666750"/>
          </a:xfrm>
        </p:spPr>
        <p:txBody>
          <a:bodyPr>
            <a:normAutofit/>
          </a:bodyPr>
          <a:lstStyle/>
          <a:p>
            <a:pPr algn="l"/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Oud Papier inzameling</a:t>
            </a:r>
          </a:p>
        </p:txBody>
      </p:sp>
      <p:sp>
        <p:nvSpPr>
          <p:cNvPr id="17411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1384724"/>
            <a:ext cx="8892480" cy="5473276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Vrijdag	13 februari van 16.00 - 17.45 uur</a:t>
            </a:r>
          </a:p>
          <a:p>
            <a:pPr>
              <a:buFont typeface="Arial" charset="0"/>
              <a:buNone/>
            </a:pP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Zaterdag	14 februari van 09.00 - 11.00 uur</a:t>
            </a:r>
          </a:p>
          <a:p>
            <a:pPr>
              <a:buFont typeface="Arial" charset="0"/>
              <a:buNone/>
            </a:pPr>
            <a:endParaRPr lang="nl-N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charset="0"/>
              <a:buNone/>
            </a:pP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Container Albert Heijn XL terrein Gildeweg</a:t>
            </a:r>
          </a:p>
          <a:p>
            <a:pPr>
              <a:buFont typeface="Arial" charset="0"/>
              <a:buNone/>
            </a:pP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Elke 2</a:t>
            </a:r>
            <a:r>
              <a:rPr lang="nl-NL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 vrijdag en zaterdag van de maand.</a:t>
            </a:r>
          </a:p>
          <a:p>
            <a:pPr>
              <a:buFont typeface="Arial" charset="0"/>
              <a:buNone/>
            </a:pPr>
            <a:endParaRPr lang="nl-N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charset="0"/>
              <a:buNone/>
            </a:pP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      Het </a:t>
            </a:r>
            <a:r>
              <a:rPr lang="nl-NL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Dream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 Team</a:t>
            </a:r>
          </a:p>
          <a:p>
            <a:pPr>
              <a:buFont typeface="Arial" charset="0"/>
              <a:buNone/>
            </a:pP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staat weer voor u klaar!</a:t>
            </a:r>
          </a:p>
          <a:p>
            <a:pPr>
              <a:buFont typeface="Arial" charset="0"/>
              <a:buNone/>
            </a:pP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nl-NL" sz="3200" i="1" dirty="0">
                <a:latin typeface="Calibri" panose="020F0502020204030204" pitchFamily="34" charset="0"/>
                <a:cs typeface="Calibri" panose="020F0502020204030204" pitchFamily="34" charset="0"/>
              </a:rPr>
              <a:t>Martin Walraven</a:t>
            </a:r>
          </a:p>
        </p:txBody>
      </p:sp>
      <p:cxnSp>
        <p:nvCxnSpPr>
          <p:cNvPr id="4" name="Rechte verbindingslijn 3"/>
          <p:cNvCxnSpPr/>
          <p:nvPr/>
        </p:nvCxnSpPr>
        <p:spPr>
          <a:xfrm>
            <a:off x="0" y="1341438"/>
            <a:ext cx="9144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7414" name="Picture 4" descr="http://harmoniegeleen.nl/uploads/pics/papi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4238625"/>
            <a:ext cx="34925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4221163"/>
            <a:ext cx="3492500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Afbeelding 1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43D7AB3F-5A34-7467-087C-3DA931E6ED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2766806" cy="6663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DDA171-23A4-194B-5B4F-10C2D77B6E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2323CE9A-1B8E-643D-8486-9B02F6503A9E}"/>
              </a:ext>
            </a:extLst>
          </p:cNvPr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Ondertitel 2">
            <a:extLst>
              <a:ext uri="{FF2B5EF4-FFF2-40B4-BE49-F238E27FC236}">
                <a16:creationId xmlns:a16="http://schemas.microsoft.com/office/drawing/2014/main" id="{BB092473-D5CD-2C10-7E5B-03F65879EB84}"/>
              </a:ext>
            </a:extLst>
          </p:cNvPr>
          <p:cNvSpPr txBox="1">
            <a:spLocks/>
          </p:cNvSpPr>
          <p:nvPr/>
        </p:nvSpPr>
        <p:spPr>
          <a:xfrm>
            <a:off x="251519" y="1377281"/>
            <a:ext cx="8892482" cy="55911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tabLst>
                <a:tab pos="3600000" algn="l"/>
                <a:tab pos="4320000" algn="l"/>
              </a:tabLst>
            </a:pPr>
            <a:endParaRPr lang="nl-NL" altLang="nl-N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spcBef>
                <a:spcPct val="20000"/>
              </a:spcBef>
              <a:tabLst>
                <a:tab pos="3600000" algn="l"/>
                <a:tab pos="4320000" algn="l"/>
              </a:tabLst>
            </a:pPr>
            <a:r>
              <a:rPr lang="nl-NL" altLang="nl-N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Indien u aangegeven heeft dat u</a:t>
            </a:r>
          </a:p>
          <a:p>
            <a:pPr marL="342900" lvl="0" indent="-342900">
              <a:spcBef>
                <a:spcPct val="20000"/>
              </a:spcBef>
              <a:tabLst>
                <a:tab pos="3600000" algn="l"/>
                <a:tab pos="4320000" algn="l"/>
              </a:tabLst>
            </a:pPr>
            <a:r>
              <a:rPr lang="nl-NL" altLang="nl-N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digitaal wilt worden benaderd dan </a:t>
            </a:r>
          </a:p>
          <a:p>
            <a:pPr marL="342900" lvl="0" indent="-342900">
              <a:spcBef>
                <a:spcPct val="20000"/>
              </a:spcBef>
              <a:tabLst>
                <a:tab pos="3600000" algn="l"/>
                <a:tab pos="4320000" algn="l"/>
              </a:tabLst>
            </a:pPr>
            <a:r>
              <a:rPr lang="nl-NL" altLang="nl-N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krijgt u aankomende week een </a:t>
            </a:r>
          </a:p>
          <a:p>
            <a:pPr marL="342900" lvl="0" indent="-342900">
              <a:spcBef>
                <a:spcPct val="20000"/>
              </a:spcBef>
              <a:tabLst>
                <a:tab pos="3600000" algn="l"/>
                <a:tab pos="4320000" algn="l"/>
              </a:tabLst>
            </a:pPr>
            <a:r>
              <a:rPr lang="nl-NL" altLang="nl-N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e-mail toegezonden!</a:t>
            </a:r>
          </a:p>
          <a:p>
            <a:pPr marL="342900" lvl="0" indent="-342900">
              <a:spcBef>
                <a:spcPct val="20000"/>
              </a:spcBef>
              <a:tabLst>
                <a:tab pos="3600000" algn="l"/>
                <a:tab pos="4320000" algn="l"/>
              </a:tabLst>
            </a:pPr>
            <a:endParaRPr lang="nl-NL" altLang="nl-NL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Uw bijdrage is hard nodig voor de toekomst van de kerk.</a:t>
            </a:r>
          </a:p>
          <a:p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College van kerkrentmeesters.</a:t>
            </a:r>
          </a:p>
          <a:p>
            <a:pPr marL="342900" lvl="0" indent="-342900">
              <a:spcBef>
                <a:spcPct val="20000"/>
              </a:spcBef>
              <a:tabLst>
                <a:tab pos="3600000" algn="l"/>
                <a:tab pos="4320000" algn="l"/>
              </a:tabLst>
            </a:pPr>
            <a:br>
              <a:rPr lang="nl-NL" altLang="nl-N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nl-N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Afbeelding 8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3B052995-EC9A-F8AE-5E78-ADD040DFC4F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2766806" cy="666326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B3D46C82-A37E-5D18-7511-1953B3FA01FE}"/>
              </a:ext>
            </a:extLst>
          </p:cNvPr>
          <p:cNvSpPr txBox="1">
            <a:spLocks/>
          </p:cNvSpPr>
          <p:nvPr/>
        </p:nvSpPr>
        <p:spPr>
          <a:xfrm>
            <a:off x="251519" y="666326"/>
            <a:ext cx="9459747" cy="6561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320000" algn="l"/>
              </a:tabLst>
            </a:pPr>
            <a:r>
              <a:rPr lang="nl-NL" sz="3600" dirty="0">
                <a:latin typeface="Calibri" panose="020F0502020204030204" pitchFamily="34" charset="0"/>
                <a:cs typeface="Calibri" panose="020F0502020204030204" pitchFamily="34" charset="0"/>
              </a:rPr>
              <a:t>Sint Jacobskerk          	Kerkbalans 2026</a:t>
            </a:r>
          </a:p>
        </p:txBody>
      </p:sp>
      <p:pic>
        <p:nvPicPr>
          <p:cNvPr id="8" name="Afbeelding 7" descr="Afbeelding met ontwerp&#10;&#10;Automatisch gegenereerde beschrijving">
            <a:extLst>
              <a:ext uri="{FF2B5EF4-FFF2-40B4-BE49-F238E27FC236}">
                <a16:creationId xmlns:a16="http://schemas.microsoft.com/office/drawing/2014/main" id="{C941A599-63DA-317F-BAD3-3505EB8323A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453" y="1377281"/>
            <a:ext cx="2696548" cy="2177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FD946723-71B6-DD07-06E2-6302995DB1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63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9018CD-67B0-2554-1FC9-3173898288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E1235FA3-37CD-BCCA-B240-0BCFAC609685}"/>
              </a:ext>
            </a:extLst>
          </p:cNvPr>
          <p:cNvCxnSpPr/>
          <p:nvPr/>
        </p:nvCxnSpPr>
        <p:spPr>
          <a:xfrm>
            <a:off x="0" y="1341438"/>
            <a:ext cx="9144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435" name="Ondertitel 2">
            <a:extLst>
              <a:ext uri="{FF2B5EF4-FFF2-40B4-BE49-F238E27FC236}">
                <a16:creationId xmlns:a16="http://schemas.microsoft.com/office/drawing/2014/main" id="{E8306BD4-4E5F-10A5-AD35-3DBCB3151515}"/>
              </a:ext>
            </a:extLst>
          </p:cNvPr>
          <p:cNvSpPr txBox="1">
            <a:spLocks/>
          </p:cNvSpPr>
          <p:nvPr/>
        </p:nvSpPr>
        <p:spPr bwMode="auto">
          <a:xfrm>
            <a:off x="365307" y="1786897"/>
            <a:ext cx="8640960" cy="1082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ts val="5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KOFFIE STAAT KLAAR</a:t>
            </a:r>
          </a:p>
          <a:p>
            <a:pPr marL="342900" marR="0" lvl="0" indent="-342900" algn="ctr" defTabSz="914400" rtl="0" eaLnBrk="1" fontAlgn="base" latinLnBrk="0" hangingPunct="1">
              <a:lnSpc>
                <a:spcPts val="5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altLang="nl-NL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Vanaf 13.30 tot 16.30 uur</a:t>
            </a:r>
          </a:p>
          <a:p>
            <a:pPr marL="342900" marR="0" lvl="0" indent="-342900" algn="ctr" defTabSz="914400" rtl="0" eaLnBrk="1" fontAlgn="base" latinLnBrk="0" hangingPunct="1">
              <a:lnSpc>
                <a:spcPts val="5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8436" name="Afbeelding 1">
            <a:extLst>
              <a:ext uri="{FF2B5EF4-FFF2-40B4-BE49-F238E27FC236}">
                <a16:creationId xmlns:a16="http://schemas.microsoft.com/office/drawing/2014/main" id="{852A512A-6CBF-466E-93F0-DD328433A0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550" y="-11113"/>
            <a:ext cx="3854450" cy="133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Afbeelding 6" descr="Afbeelding met gebouw, buiten, huis, baksteen&#10;&#10;Automatisch gegenereerde beschrijving">
            <a:extLst>
              <a:ext uri="{FF2B5EF4-FFF2-40B4-BE49-F238E27FC236}">
                <a16:creationId xmlns:a16="http://schemas.microsoft.com/office/drawing/2014/main" id="{E380C42A-65B7-E7F0-C1C7-DEC06C3CB5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161" y="3879211"/>
            <a:ext cx="4464497" cy="2978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ndertitel 2">
            <a:extLst>
              <a:ext uri="{FF2B5EF4-FFF2-40B4-BE49-F238E27FC236}">
                <a16:creationId xmlns:a16="http://schemas.microsoft.com/office/drawing/2014/main" id="{4CEA4FC7-9696-0DEE-0515-C878706ED9AF}"/>
              </a:ext>
            </a:extLst>
          </p:cNvPr>
          <p:cNvSpPr txBox="1">
            <a:spLocks/>
          </p:cNvSpPr>
          <p:nvPr/>
        </p:nvSpPr>
        <p:spPr bwMode="auto">
          <a:xfrm>
            <a:off x="463932" y="2977288"/>
            <a:ext cx="8712968" cy="38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ts val="5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Iedere</a:t>
            </a:r>
          </a:p>
          <a:p>
            <a:pPr marL="342900" marR="0" lvl="0" indent="-342900" algn="l" defTabSz="914400" rtl="0" eaLnBrk="1" fontAlgn="base" latinLnBrk="0" hangingPunct="1">
              <a:lnSpc>
                <a:spcPts val="5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Dinsdag</a:t>
            </a:r>
          </a:p>
          <a:p>
            <a:pPr marL="342900" marR="0" lvl="0" indent="-342900" algn="l" defTabSz="914400" rtl="0" eaLnBrk="1" fontAlgn="base" latinLnBrk="0" hangingPunct="1">
              <a:lnSpc>
                <a:spcPts val="5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Donderdag</a:t>
            </a:r>
          </a:p>
          <a:p>
            <a:pPr marL="342900" marR="0" lvl="0" indent="-342900" algn="l" defTabSz="914400" rtl="0" eaLnBrk="1" fontAlgn="base" latinLnBrk="0" hangingPunct="1">
              <a:lnSpc>
                <a:spcPts val="5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Vrijdag</a:t>
            </a:r>
          </a:p>
          <a:p>
            <a:pPr marL="342900" marR="0" lvl="0" indent="-342900" algn="l" defTabSz="914400" rtl="0" eaLnBrk="1" fontAlgn="base" latinLnBrk="0" hangingPunct="1">
              <a:lnSpc>
                <a:spcPts val="5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Zaterdag</a:t>
            </a:r>
          </a:p>
          <a:p>
            <a:pPr marL="342900" marR="0" lvl="0" indent="-342900" algn="ctr" defTabSz="914400" rtl="0" eaLnBrk="1" fontAlgn="base" latinLnBrk="0" hangingPunct="1">
              <a:lnSpc>
                <a:spcPts val="5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DD66127-6028-FDA6-03E2-7988829D45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2280" y="2158926"/>
            <a:ext cx="2234648" cy="1421189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CEA4832-F1D6-76D1-F530-9BA8009E86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8520" y="1551647"/>
            <a:ext cx="2234649" cy="1421190"/>
          </a:xfrm>
          <a:prstGeom prst="rect">
            <a:avLst/>
          </a:prstGeom>
        </p:spPr>
      </p:pic>
      <p:pic>
        <p:nvPicPr>
          <p:cNvPr id="3" name="Afbeelding 2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4627FA3D-109A-1E89-2197-7550F6EE42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2766806" cy="66632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9693DD3-3208-1630-F827-953EF63D381B}"/>
              </a:ext>
            </a:extLst>
          </p:cNvPr>
          <p:cNvSpPr txBox="1">
            <a:spLocks/>
          </p:cNvSpPr>
          <p:nvPr/>
        </p:nvSpPr>
        <p:spPr>
          <a:xfrm>
            <a:off x="251519" y="666326"/>
            <a:ext cx="9459747" cy="6561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320000" algn="l"/>
              </a:tabLst>
            </a:pPr>
            <a:r>
              <a:rPr lang="nl-NL" sz="3600" dirty="0">
                <a:latin typeface="Calibri" panose="020F0502020204030204" pitchFamily="34" charset="0"/>
                <a:cs typeface="Calibri" panose="020F0502020204030204" pitchFamily="34" charset="0"/>
              </a:rPr>
              <a:t>Openingstijden</a:t>
            </a:r>
          </a:p>
        </p:txBody>
      </p:sp>
    </p:spTree>
    <p:extLst>
      <p:ext uri="{BB962C8B-B14F-4D97-AF65-F5344CB8AC3E}">
        <p14:creationId xmlns:p14="http://schemas.microsoft.com/office/powerpoint/2010/main" val="321394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Afbeelding 1">
            <a:extLst>
              <a:ext uri="{FF2B5EF4-FFF2-40B4-BE49-F238E27FC236}">
                <a16:creationId xmlns:a16="http://schemas.microsoft.com/office/drawing/2014/main" id="{9A15DCB1-7513-62EA-0597-6E16FE020E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550" y="-11113"/>
            <a:ext cx="3854450" cy="133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72B03261-653E-2982-FF90-47A9ABAC5474}"/>
              </a:ext>
            </a:extLst>
          </p:cNvPr>
          <p:cNvCxnSpPr/>
          <p:nvPr/>
        </p:nvCxnSpPr>
        <p:spPr>
          <a:xfrm>
            <a:off x="0" y="1341438"/>
            <a:ext cx="9144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0485" name="Ondertitel 2">
            <a:extLst>
              <a:ext uri="{FF2B5EF4-FFF2-40B4-BE49-F238E27FC236}">
                <a16:creationId xmlns:a16="http://schemas.microsoft.com/office/drawing/2014/main" id="{D6A8AB3A-F766-D28B-0EFD-3FDFF4707B49}"/>
              </a:ext>
            </a:extLst>
          </p:cNvPr>
          <p:cNvSpPr txBox="1">
            <a:spLocks/>
          </p:cNvSpPr>
          <p:nvPr/>
        </p:nvSpPr>
        <p:spPr bwMode="auto">
          <a:xfrm>
            <a:off x="323528" y="1360489"/>
            <a:ext cx="8856984" cy="5497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defTabSz="914400" eaLnBrk="0" fontAlgn="base" hangingPunct="0">
              <a:spcBef>
                <a:spcPts val="0"/>
              </a:spcBef>
              <a:spcAft>
                <a:spcPct val="0"/>
              </a:spcAft>
              <a:buNone/>
              <a:defRPr/>
            </a:pPr>
            <a:r>
              <a:rPr kumimoji="0" lang="nl-NL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Digiwijzer</a:t>
            </a: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elke maandag</a:t>
            </a:r>
          </a:p>
          <a:p>
            <a:pPr lvl="0" defTabSz="914400" eaLnBrk="0" fontAlgn="base" hangingPunct="0">
              <a:spcBef>
                <a:spcPts val="0"/>
              </a:spcBef>
              <a:spcAft>
                <a:spcPct val="0"/>
              </a:spcAft>
              <a:buNone/>
              <a:defRPr/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08 febr.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Workshop voor mensen</a:t>
            </a:r>
          </a:p>
          <a:p>
            <a:pPr lvl="0" defTabSz="914400" eaLnBrk="0" fontAlgn="base" hangingPunct="0">
              <a:spcBef>
                <a:spcPts val="0"/>
              </a:spcBef>
              <a:spcAft>
                <a:spcPct val="0"/>
              </a:spcAft>
              <a:buNone/>
              <a:defRPr/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met visuele beperking.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defTabSz="914400" eaLnBrk="0" fontAlgn="base" hangingPunct="0">
              <a:spcBef>
                <a:spcPts val="0"/>
              </a:spcBef>
              <a:spcAft>
                <a:spcPct val="0"/>
              </a:spcAft>
              <a:buNone/>
              <a:defRPr/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Aanmelden via 06-30 29 58 85.</a:t>
            </a:r>
          </a:p>
          <a:p>
            <a:pPr lvl="0" defTabSz="914400" eaLnBrk="0" fontAlgn="base" hangingPunct="0">
              <a:spcBef>
                <a:spcPts val="0"/>
              </a:spcBef>
              <a:spcAft>
                <a:spcPct val="0"/>
              </a:spcAft>
              <a:buNone/>
              <a:defRPr/>
            </a:pPr>
            <a:endParaRPr kumimoji="0" lang="nl-NL" altLang="nl-NL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defTabSz="914400" eaLnBrk="0" fontAlgn="base" hangingPunct="0">
              <a:spcBef>
                <a:spcPts val="0"/>
              </a:spcBef>
              <a:spcAft>
                <a:spcPct val="0"/>
              </a:spcAft>
              <a:buNone/>
              <a:defRPr/>
            </a:pPr>
            <a:r>
              <a:rPr kumimoji="0" lang="nl-NL" altLang="nl-NL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Breien:</a:t>
            </a:r>
          </a:p>
          <a:p>
            <a:pPr marL="0" marR="0" lvl="0" indent="0" algn="l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altLang="nl-NL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elke woensdag</a:t>
            </a:r>
          </a:p>
          <a:p>
            <a:pPr marL="0" marR="0" lvl="0" indent="0" algn="l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altLang="nl-NL" dirty="0"/>
          </a:p>
          <a:p>
            <a:pPr marL="0" marR="0" lvl="0" indent="0" algn="l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altLang="nl-NL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Bingo: dinsdag 10-02 om 13.30 uur.</a:t>
            </a:r>
            <a:br>
              <a:rPr lang="nl-NL" alt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alt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nl-NL" altLang="nl-N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kumimoji="0" lang="nl-NL" altLang="nl-NL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elke 2</a:t>
            </a:r>
            <a:r>
              <a:rPr kumimoji="0" lang="nl-NL" altLang="nl-NL" sz="28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kumimoji="0" lang="nl-NL" altLang="nl-NL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dinsdag v. d. maand)</a:t>
            </a:r>
          </a:p>
        </p:txBody>
      </p:sp>
      <p:pic>
        <p:nvPicPr>
          <p:cNvPr id="3" name="Picture 2" descr="Afbeeldingen over Bingo Cartoon – Blader in stockfoto's, vectoren en  video's over 3,132 | Adobe Stock">
            <a:extLst>
              <a:ext uri="{FF2B5EF4-FFF2-40B4-BE49-F238E27FC236}">
                <a16:creationId xmlns:a16="http://schemas.microsoft.com/office/drawing/2014/main" id="{DFD88CFC-861C-9367-E6DF-24C65A1A5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244" y="5184107"/>
            <a:ext cx="2570574" cy="139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 descr="C:\Users\User\Pictures\Herberg\breien2.jpg">
            <a:extLst>
              <a:ext uri="{FF2B5EF4-FFF2-40B4-BE49-F238E27FC236}">
                <a16:creationId xmlns:a16="http://schemas.microsoft.com/office/drawing/2014/main" id="{CA0767B2-CC75-11F2-1EC3-08A2A109DC8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t="15550" b="9818"/>
          <a:stretch/>
        </p:blipFill>
        <p:spPr bwMode="auto">
          <a:xfrm>
            <a:off x="6358914" y="3398059"/>
            <a:ext cx="2519895" cy="14645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Afbeelding 5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FF9246DF-1E86-29C7-65A7-302B226C6A2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2766806" cy="66632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077D4AC-E242-CCB1-B93C-9E5B4E109B9A}"/>
              </a:ext>
            </a:extLst>
          </p:cNvPr>
          <p:cNvSpPr txBox="1">
            <a:spLocks/>
          </p:cNvSpPr>
          <p:nvPr/>
        </p:nvSpPr>
        <p:spPr>
          <a:xfrm>
            <a:off x="251519" y="666326"/>
            <a:ext cx="9459747" cy="6561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320000" algn="l"/>
              </a:tabLst>
            </a:pPr>
            <a:r>
              <a:rPr lang="nl-NL" sz="3600" dirty="0">
                <a:latin typeface="Calibri" panose="020F0502020204030204" pitchFamily="34" charset="0"/>
                <a:cs typeface="Calibri" panose="020F0502020204030204" pitchFamily="34" charset="0"/>
              </a:rPr>
              <a:t>Activiteiten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CE3D90DD-9854-EEE3-13C8-60DF1059E3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" t="18023" r="2472" b="18023"/>
          <a:stretch>
            <a:fillRect/>
          </a:stretch>
        </p:blipFill>
        <p:spPr bwMode="auto">
          <a:xfrm>
            <a:off x="6358914" y="1519898"/>
            <a:ext cx="2545234" cy="169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49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DD7A7A-10CB-514F-13EF-7E1F614297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>
            <a:extLst>
              <a:ext uri="{FF2B5EF4-FFF2-40B4-BE49-F238E27FC236}">
                <a16:creationId xmlns:a16="http://schemas.microsoft.com/office/drawing/2014/main" id="{DC54B2B0-4639-F1A9-5319-3764710ED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281" y="692150"/>
            <a:ext cx="8902308" cy="666750"/>
          </a:xfrm>
        </p:spPr>
        <p:txBody>
          <a:bodyPr>
            <a:normAutofit/>
          </a:bodyPr>
          <a:lstStyle/>
          <a:p>
            <a:pPr algn="l" eaLnBrk="1" hangingPunct="1"/>
            <a:r>
              <a:rPr lang="nl-NL" alt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Film					</a:t>
            </a:r>
            <a:endParaRPr lang="nl-NL" altLang="nl-NL" sz="36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E65EAF69-8547-14BB-1CE9-9A798EEB6F59}"/>
              </a:ext>
            </a:extLst>
          </p:cNvPr>
          <p:cNvCxnSpPr>
            <a:cxnSpLocks/>
          </p:cNvCxnSpPr>
          <p:nvPr/>
        </p:nvCxnSpPr>
        <p:spPr>
          <a:xfrm>
            <a:off x="0" y="1358900"/>
            <a:ext cx="9144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173" name="Rechthoek 1">
            <a:extLst>
              <a:ext uri="{FF2B5EF4-FFF2-40B4-BE49-F238E27FC236}">
                <a16:creationId xmlns:a16="http://schemas.microsoft.com/office/drawing/2014/main" id="{F36FFCC7-76EF-1139-866F-7655CD6586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2063" y="1341438"/>
            <a:ext cx="6630987" cy="265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174" name="Rectangle 9">
            <a:extLst>
              <a:ext uri="{FF2B5EF4-FFF2-40B4-BE49-F238E27FC236}">
                <a16:creationId xmlns:a16="http://schemas.microsoft.com/office/drawing/2014/main" id="{D7FD85EB-8858-663C-2E65-51BB8E2AB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0113" y="57816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75" name="Tekstvak 4">
            <a:extLst>
              <a:ext uri="{FF2B5EF4-FFF2-40B4-BE49-F238E27FC236}">
                <a16:creationId xmlns:a16="http://schemas.microsoft.com/office/drawing/2014/main" id="{37D9C60E-0DF0-0DFC-ECFA-4708D0EC1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125" y="1358900"/>
            <a:ext cx="8592378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kumimoji="0" lang="nl-NL" altLang="nl-NL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Films om over door te praten</a:t>
            </a:r>
          </a:p>
          <a:p>
            <a:pPr marL="342000" marR="0" lvl="0" indent="-34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De film die we vertonen is heel 				ingetogen: beschouwend en luisterend, met de natuur als spiegel van het innerlijk.</a:t>
            </a:r>
          </a:p>
          <a:p>
            <a:pPr marL="342000" marR="0" lvl="0" indent="-34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film is onderdeel van een driedelige cyclus over ‘vogels’ i.s.m. het team ‘de </a:t>
            </a:r>
            <a:r>
              <a:rPr lang="nl-NL" altLang="nl-NL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kumimoji="0" lang="nl-NL" altLang="nl-NL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roene</a:t>
            </a:r>
            <a:r>
              <a:rPr kumimoji="0" lang="nl-NL" alt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altLang="nl-NL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kumimoji="0" lang="nl-NL" altLang="nl-NL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erk</a:t>
            </a:r>
            <a:r>
              <a:rPr kumimoji="0" lang="nl-NL" alt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’.</a:t>
            </a:r>
          </a:p>
          <a:p>
            <a:pPr marL="342000" marR="0" lvl="0" indent="-34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Wilt u meer informatie, kijk op de posters en folders achter in de kerk en in De Herberg.</a:t>
            </a:r>
          </a:p>
          <a:p>
            <a:pPr marL="342000" marR="0" lvl="0" indent="-34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Donderdag </a:t>
            </a:r>
            <a:r>
              <a:rPr kumimoji="0" lang="nl-NL" altLang="nl-NL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 februari</a:t>
            </a:r>
            <a:r>
              <a:rPr kumimoji="0" lang="nl-NL" alt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14.00 uur en 19.30 uur in De Herberg.</a:t>
            </a:r>
            <a:r>
              <a:rPr kumimoji="0" lang="nl-NL" alt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 </a:t>
            </a:r>
            <a:r>
              <a:rPr kumimoji="0" lang="nl-NL" altLang="nl-NL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kumimoji="0" lang="nl-NL" altLang="nl-NL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ollecte</a:t>
            </a:r>
            <a:r>
              <a:rPr kumimoji="0" lang="nl-NL" altLang="nl-NL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voor de onkosten.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838043E-4FC2-1285-808C-9CE6C18A3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24" y="-1"/>
            <a:ext cx="2767824" cy="664522"/>
          </a:xfrm>
          <a:prstGeom prst="rect">
            <a:avLst/>
          </a:prstGeom>
        </p:spPr>
      </p:pic>
      <p:pic>
        <p:nvPicPr>
          <p:cNvPr id="5" name="Graphic 4" descr="Videocamera met effen opvulling">
            <a:extLst>
              <a:ext uri="{FF2B5EF4-FFF2-40B4-BE49-F238E27FC236}">
                <a16:creationId xmlns:a16="http://schemas.microsoft.com/office/drawing/2014/main" id="{896FC02C-7E08-70D5-B26D-F99EE16130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8498" y="1165613"/>
            <a:ext cx="2019715" cy="2019715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011A797E-ED19-4E7E-9710-5FE2252DA4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550" y="-10989"/>
            <a:ext cx="3854450" cy="133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588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="">
      <p:transition spd="slow" advTm="17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8ECFE7-6BD3-009C-9D91-3199F7E466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Afbeelding 1">
            <a:extLst>
              <a:ext uri="{FF2B5EF4-FFF2-40B4-BE49-F238E27FC236}">
                <a16:creationId xmlns:a16="http://schemas.microsoft.com/office/drawing/2014/main" id="{A0CCE648-FE29-6AE7-66D1-445C9B8AA2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550" y="-10989"/>
            <a:ext cx="3854450" cy="133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E847925C-EA89-6FDD-700C-2BE58AFBA316}"/>
              </a:ext>
            </a:extLst>
          </p:cNvPr>
          <p:cNvCxnSpPr/>
          <p:nvPr/>
        </p:nvCxnSpPr>
        <p:spPr>
          <a:xfrm>
            <a:off x="0" y="1341438"/>
            <a:ext cx="9144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0485" name="Ondertitel 2">
            <a:extLst>
              <a:ext uri="{FF2B5EF4-FFF2-40B4-BE49-F238E27FC236}">
                <a16:creationId xmlns:a16="http://schemas.microsoft.com/office/drawing/2014/main" id="{4B3AB118-621E-05FB-A0AA-429D46169595}"/>
              </a:ext>
            </a:extLst>
          </p:cNvPr>
          <p:cNvSpPr txBox="1">
            <a:spLocks/>
          </p:cNvSpPr>
          <p:nvPr/>
        </p:nvSpPr>
        <p:spPr bwMode="auto">
          <a:xfrm>
            <a:off x="323528" y="1360489"/>
            <a:ext cx="8856984" cy="5497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 eaLnBrk="0" fontAlgn="base" hangingPunct="0">
              <a:spcAft>
                <a:spcPct val="0"/>
              </a:spcAft>
              <a:buNone/>
              <a:defRPr/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Welkom bij een Boekbespreking.</a:t>
            </a:r>
          </a:p>
          <a:p>
            <a:pPr lvl="0" defTabSz="914400" eaLnBrk="0" fontAlgn="base" hangingPunct="0">
              <a:spcAft>
                <a:spcPct val="0"/>
              </a:spcAft>
              <a:buNone/>
              <a:defRPr/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'De weg van de vrede' van Stefan Paas</a:t>
            </a:r>
          </a:p>
          <a:p>
            <a:pPr lvl="0" defTabSz="914400" eaLnBrk="0" fontAlgn="base" hangingPunct="0">
              <a:spcAft>
                <a:spcPct val="0"/>
              </a:spcAft>
              <a:buNone/>
              <a:defRPr/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5 bijeenkomsten, start februari/maart.</a:t>
            </a:r>
          </a:p>
          <a:p>
            <a:pPr lvl="0" defTabSz="914400" eaLnBrk="0" fontAlgn="base" hangingPunct="0">
              <a:spcAft>
                <a:spcPct val="0"/>
              </a:spcAft>
              <a:buNone/>
              <a:defRPr/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Datum en tijd in overleg met de deelnemers.</a:t>
            </a:r>
          </a:p>
          <a:p>
            <a:pPr lvl="0" defTabSz="914400" eaLnBrk="0" fontAlgn="base" hangingPunct="0">
              <a:spcAft>
                <a:spcPct val="0"/>
              </a:spcAft>
              <a:buNone/>
              <a:defRPr/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O.l.v.: Janny </a:t>
            </a:r>
            <a:r>
              <a:rPr lang="nl-NL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Blankenstijn</a:t>
            </a: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en Anneloes </a:t>
            </a:r>
            <a:r>
              <a:rPr lang="nl-NL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Steglich</a:t>
            </a: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 defTabSz="914400" eaLnBrk="0" fontAlgn="base" hangingPunct="0">
              <a:spcAft>
                <a:spcPct val="0"/>
              </a:spcAft>
              <a:buNone/>
              <a:defRPr/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lvl="0" defTabSz="914400" eaLnBrk="0" fontAlgn="base" hangingPunct="0">
              <a:spcAft>
                <a:spcPct val="0"/>
              </a:spcAft>
              <a:buNone/>
              <a:defRPr/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Opgeven per e-mail: </a:t>
            </a:r>
          </a:p>
          <a:p>
            <a:pPr lvl="0" defTabSz="914400" eaLnBrk="0" fontAlgn="base" hangingPunct="0">
              <a:spcAft>
                <a:spcPct val="0"/>
              </a:spcAft>
              <a:buNone/>
              <a:defRPr/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anneloes.steglich@pkn-vlissingen.nl</a:t>
            </a:r>
          </a:p>
          <a:p>
            <a:pPr lvl="0" defTabSz="914400" eaLnBrk="0" fontAlgn="base" hangingPunct="0">
              <a:spcAft>
                <a:spcPct val="0"/>
              </a:spcAft>
              <a:buNone/>
              <a:defRPr/>
            </a:pPr>
            <a:endParaRPr kumimoji="0" lang="nl-NL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Afbeelding 5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94145E91-8CC4-52D1-8D5E-1D8FA0FBB09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2766806" cy="66632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D3A8D64-333D-B8CF-74E8-FD334EE0EBE6}"/>
              </a:ext>
            </a:extLst>
          </p:cNvPr>
          <p:cNvSpPr txBox="1">
            <a:spLocks/>
          </p:cNvSpPr>
          <p:nvPr/>
        </p:nvSpPr>
        <p:spPr>
          <a:xfrm>
            <a:off x="251519" y="666326"/>
            <a:ext cx="9459747" cy="6561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320000" algn="l"/>
              </a:tabLst>
            </a:pPr>
            <a:r>
              <a:rPr lang="nl-NL" sz="3600" dirty="0">
                <a:latin typeface="Calibri" panose="020F0502020204030204" pitchFamily="34" charset="0"/>
                <a:cs typeface="Calibri" panose="020F0502020204030204" pitchFamily="34" charset="0"/>
              </a:rPr>
              <a:t>Activiteiten</a:t>
            </a:r>
          </a:p>
        </p:txBody>
      </p:sp>
    </p:spTree>
    <p:extLst>
      <p:ext uri="{BB962C8B-B14F-4D97-AF65-F5344CB8AC3E}">
        <p14:creationId xmlns:p14="http://schemas.microsoft.com/office/powerpoint/2010/main" val="142583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DCBBBC-B0EB-3988-133D-6AFB6C9C8F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>
            <a:extLst>
              <a:ext uri="{FF2B5EF4-FFF2-40B4-BE49-F238E27FC236}">
                <a16:creationId xmlns:a16="http://schemas.microsoft.com/office/drawing/2014/main" id="{8DB5732F-6FC1-F8AF-7E7E-6FC1D657D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692150"/>
            <a:ext cx="9217023" cy="666750"/>
          </a:xfrm>
        </p:spPr>
        <p:txBody>
          <a:bodyPr>
            <a:normAutofit/>
          </a:bodyPr>
          <a:lstStyle/>
          <a:p>
            <a:pPr algn="l" eaLnBrk="1" hangingPunct="1"/>
            <a:r>
              <a:rPr lang="nl-NL" alt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Johannes de Heerkoor.			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85A1D12B-F87F-5EB5-23D2-CED6C287F0C4}"/>
              </a:ext>
            </a:extLst>
          </p:cNvPr>
          <p:cNvCxnSpPr>
            <a:cxnSpLocks/>
          </p:cNvCxnSpPr>
          <p:nvPr/>
        </p:nvCxnSpPr>
        <p:spPr>
          <a:xfrm>
            <a:off x="0" y="1358900"/>
            <a:ext cx="9144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148" name="Ondertitel 2">
            <a:extLst>
              <a:ext uri="{FF2B5EF4-FFF2-40B4-BE49-F238E27FC236}">
                <a16:creationId xmlns:a16="http://schemas.microsoft.com/office/drawing/2014/main" id="{947A07B8-53E4-D93A-C4F6-C2ECF7D37212}"/>
              </a:ext>
            </a:extLst>
          </p:cNvPr>
          <p:cNvSpPr txBox="1">
            <a:spLocks/>
          </p:cNvSpPr>
          <p:nvPr/>
        </p:nvSpPr>
        <p:spPr bwMode="auto">
          <a:xfrm>
            <a:off x="288032" y="1341438"/>
            <a:ext cx="8855968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januari is in regio Zeeland weer een nieuw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seizoen gestart.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Zeeuwse koorleden worden van harte uitgenodigd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om mee te zingen.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Ook zonder zangervaring kunt u meedoen.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repetities zijn op woensdagavond 18 februari en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18 maart van 20.00 - 21.30 uur in de Opstandings-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kerk van Kapelle-Biezelinge, </a:t>
            </a:r>
            <a:r>
              <a:rPr kumimoji="0" lang="nl-NL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Biezelingseweg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6 te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Kapelle.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Zie ook </a:t>
            </a:r>
            <a:r>
              <a:rPr kumimoji="0" lang="nl-NL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Kerk </a:t>
            </a:r>
            <a:r>
              <a:rPr kumimoji="0" lang="nl-NL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in-Druk</a:t>
            </a:r>
            <a:r>
              <a:rPr kumimoji="0" lang="nl-NL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(januari 2026).</a:t>
            </a:r>
          </a:p>
        </p:txBody>
      </p:sp>
      <p:sp>
        <p:nvSpPr>
          <p:cNvPr id="6149" name="Rechthoek 1">
            <a:extLst>
              <a:ext uri="{FF2B5EF4-FFF2-40B4-BE49-F238E27FC236}">
                <a16:creationId xmlns:a16="http://schemas.microsoft.com/office/drawing/2014/main" id="{7B2E469E-A640-CEAF-3D14-993A0E405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2063" y="1341438"/>
            <a:ext cx="6630987" cy="265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150" name="Rectangle 9">
            <a:extLst>
              <a:ext uri="{FF2B5EF4-FFF2-40B4-BE49-F238E27FC236}">
                <a16:creationId xmlns:a16="http://schemas.microsoft.com/office/drawing/2014/main" id="{46F6D6A2-6AE8-B88B-A90B-7CCEAD489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0113" y="57816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Afbeelding 2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B7A16765-7380-BD17-2112-6414EEC87DD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2766806" cy="66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6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="">
      <p:transition spd="slow" advTm="17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A5D7FB-7633-EB09-26F8-A6A1CE6C01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>
            <a:extLst>
              <a:ext uri="{FF2B5EF4-FFF2-40B4-BE49-F238E27FC236}">
                <a16:creationId xmlns:a16="http://schemas.microsoft.com/office/drawing/2014/main" id="{DE09C46E-FDB0-AC47-B93B-73B4E84A2C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86275" y="3343275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AutoShape 8">
            <a:extLst>
              <a:ext uri="{FF2B5EF4-FFF2-40B4-BE49-F238E27FC236}">
                <a16:creationId xmlns:a16="http://schemas.microsoft.com/office/drawing/2014/main" id="{D69583F2-EC56-E365-B4CE-31BCD9259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48798" y="3937286"/>
            <a:ext cx="1082279" cy="58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AutoShape 10">
            <a:extLst>
              <a:ext uri="{FF2B5EF4-FFF2-40B4-BE49-F238E27FC236}">
                <a16:creationId xmlns:a16="http://schemas.microsoft.com/office/drawing/2014/main" id="{A6D23F2E-5EB1-326F-EE90-86D34C45B9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3DB417D-572D-0543-F252-F0AD1E72415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594" t="23789" r="13532" b="22940"/>
          <a:stretch/>
        </p:blipFill>
        <p:spPr>
          <a:xfrm>
            <a:off x="1331640" y="1603146"/>
            <a:ext cx="6480720" cy="3651707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9" name="Graphic 10">
            <a:extLst>
              <a:ext uri="{FF2B5EF4-FFF2-40B4-BE49-F238E27FC236}">
                <a16:creationId xmlns:a16="http://schemas.microsoft.com/office/drawing/2014/main" id="{8A3BCF0B-DB48-4063-9D00-A9C0A4EFB44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88" y="31082"/>
            <a:ext cx="2460189" cy="1169059"/>
          </a:xfrm>
          <a:prstGeom prst="rect">
            <a:avLst/>
          </a:prstGeom>
        </p:spPr>
      </p:pic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F833CA59-3BF5-71AF-0B5F-F40CCB34626A}"/>
              </a:ext>
            </a:extLst>
          </p:cNvPr>
          <p:cNvCxnSpPr/>
          <p:nvPr/>
        </p:nvCxnSpPr>
        <p:spPr>
          <a:xfrm>
            <a:off x="0" y="1341438"/>
            <a:ext cx="9144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Tekstvak 1">
            <a:extLst>
              <a:ext uri="{FF2B5EF4-FFF2-40B4-BE49-F238E27FC236}">
                <a16:creationId xmlns:a16="http://schemas.microsoft.com/office/drawing/2014/main" id="{5CC54627-03F4-A896-BEEE-582DD2B217C5}"/>
              </a:ext>
            </a:extLst>
          </p:cNvPr>
          <p:cNvSpPr txBox="1"/>
          <p:nvPr/>
        </p:nvSpPr>
        <p:spPr>
          <a:xfrm>
            <a:off x="-23202" y="5302978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VOOR MEER INFORMATIE OVER DE </a:t>
            </a:r>
          </a:p>
          <a:p>
            <a:pPr algn="ctr"/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VERSCHILLENDE CONCERTEN EN DE TICKETVERKOOP:</a:t>
            </a:r>
          </a:p>
          <a:p>
            <a:pPr algn="ctr"/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WWW.SINTJACOBSKERK.NL/AGENDA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6E543A84-EC72-8483-0508-7852D6009789}"/>
              </a:ext>
            </a:extLst>
          </p:cNvPr>
          <p:cNvSpPr txBox="1">
            <a:spLocks/>
          </p:cNvSpPr>
          <p:nvPr/>
        </p:nvSpPr>
        <p:spPr bwMode="auto">
          <a:xfrm>
            <a:off x="2785350" y="709221"/>
            <a:ext cx="6358650" cy="667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l-NL" sz="3600" dirty="0">
                <a:latin typeface="Calibri" panose="020F0502020204030204" pitchFamily="34" charset="0"/>
                <a:cs typeface="Calibri" panose="020F0502020204030204" pitchFamily="34" charset="0"/>
              </a:rPr>
              <a:t>Binnenkort in de Sint-Jacobskerk</a:t>
            </a:r>
          </a:p>
        </p:txBody>
      </p:sp>
    </p:spTree>
    <p:extLst>
      <p:ext uri="{BB962C8B-B14F-4D97-AF65-F5344CB8AC3E}">
        <p14:creationId xmlns:p14="http://schemas.microsoft.com/office/powerpoint/2010/main" val="371924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842DEC-8DFE-123B-1EDC-E64603BBFF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>
            <a:extLst>
              <a:ext uri="{FF2B5EF4-FFF2-40B4-BE49-F238E27FC236}">
                <a16:creationId xmlns:a16="http://schemas.microsoft.com/office/drawing/2014/main" id="{5B178B3C-B979-F181-9619-9F1603AFD6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86275" y="3343275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AutoShape 8">
            <a:extLst>
              <a:ext uri="{FF2B5EF4-FFF2-40B4-BE49-F238E27FC236}">
                <a16:creationId xmlns:a16="http://schemas.microsoft.com/office/drawing/2014/main" id="{B2043594-7F9F-6E3C-CB7B-924D0EDB95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48798" y="3937286"/>
            <a:ext cx="1082279" cy="58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AutoShape 10">
            <a:extLst>
              <a:ext uri="{FF2B5EF4-FFF2-40B4-BE49-F238E27FC236}">
                <a16:creationId xmlns:a16="http://schemas.microsoft.com/office/drawing/2014/main" id="{1429F9E4-FA08-F533-687C-815EF0546A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C3371331-2A1E-FE01-0624-5CA3CAE19DE7}"/>
              </a:ext>
            </a:extLst>
          </p:cNvPr>
          <p:cNvSpPr txBox="1">
            <a:spLocks/>
          </p:cNvSpPr>
          <p:nvPr/>
        </p:nvSpPr>
        <p:spPr bwMode="auto">
          <a:xfrm>
            <a:off x="2785350" y="709221"/>
            <a:ext cx="6358650" cy="667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l-NL" sz="3600" dirty="0">
                <a:latin typeface="Calibri" panose="020F0502020204030204" pitchFamily="34" charset="0"/>
                <a:cs typeface="Calibri" panose="020F0502020204030204" pitchFamily="34" charset="0"/>
              </a:rPr>
              <a:t>Binnenkort in de Sint-Jacobskerk</a:t>
            </a:r>
          </a:p>
        </p:txBody>
      </p:sp>
      <p:pic>
        <p:nvPicPr>
          <p:cNvPr id="9" name="Graphic 10">
            <a:extLst>
              <a:ext uri="{FF2B5EF4-FFF2-40B4-BE49-F238E27FC236}">
                <a16:creationId xmlns:a16="http://schemas.microsoft.com/office/drawing/2014/main" id="{8F8826E9-9BB7-EDC1-A8FC-99CC79F70FA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88" y="31082"/>
            <a:ext cx="2460189" cy="1169059"/>
          </a:xfrm>
          <a:prstGeom prst="rect">
            <a:avLst/>
          </a:prstGeom>
        </p:spPr>
      </p:pic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8B762E44-7984-0136-8662-7D3B78BCCC59}"/>
              </a:ext>
            </a:extLst>
          </p:cNvPr>
          <p:cNvCxnSpPr/>
          <p:nvPr/>
        </p:nvCxnSpPr>
        <p:spPr>
          <a:xfrm>
            <a:off x="0" y="1341438"/>
            <a:ext cx="9144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82F74999-EFCC-10D1-D651-DE6DD44FD5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359360"/>
              </p:ext>
            </p:extLst>
          </p:nvPr>
        </p:nvGraphicFramePr>
        <p:xfrm>
          <a:off x="261257" y="1396999"/>
          <a:ext cx="8621486" cy="5333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8635">
                  <a:extLst>
                    <a:ext uri="{9D8B030D-6E8A-4147-A177-3AD203B41FA5}">
                      <a16:colId xmlns:a16="http://schemas.microsoft.com/office/drawing/2014/main" val="404377996"/>
                    </a:ext>
                  </a:extLst>
                </a:gridCol>
                <a:gridCol w="1477222">
                  <a:extLst>
                    <a:ext uri="{9D8B030D-6E8A-4147-A177-3AD203B41FA5}">
                      <a16:colId xmlns:a16="http://schemas.microsoft.com/office/drawing/2014/main" val="4294895251"/>
                    </a:ext>
                  </a:extLst>
                </a:gridCol>
                <a:gridCol w="3984172">
                  <a:extLst>
                    <a:ext uri="{9D8B030D-6E8A-4147-A177-3AD203B41FA5}">
                      <a16:colId xmlns:a16="http://schemas.microsoft.com/office/drawing/2014/main" val="2532460735"/>
                    </a:ext>
                  </a:extLst>
                </a:gridCol>
                <a:gridCol w="1861457">
                  <a:extLst>
                    <a:ext uri="{9D8B030D-6E8A-4147-A177-3AD203B41FA5}">
                      <a16:colId xmlns:a16="http://schemas.microsoft.com/office/drawing/2014/main" val="1013368994"/>
                    </a:ext>
                  </a:extLst>
                </a:gridCol>
              </a:tblGrid>
              <a:tr h="624792">
                <a:tc>
                  <a:txBody>
                    <a:bodyPr/>
                    <a:lstStyle/>
                    <a:p>
                      <a:r>
                        <a:rPr lang="nl-NL" sz="2400" dirty="0"/>
                        <a:t> Datum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b="1" dirty="0"/>
                        <a:t>      Tijd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             Optreden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      Entree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934187"/>
                  </a:ext>
                </a:extLst>
              </a:tr>
              <a:tr h="746114">
                <a:tc>
                  <a:txBody>
                    <a:bodyPr/>
                    <a:lstStyle/>
                    <a:p>
                      <a:pPr algn="ctr"/>
                      <a:r>
                        <a:rPr lang="nl-NL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 feb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Hongaarse Koormuziek ‘Magyar </a:t>
                      </a:r>
                      <a:r>
                        <a:rPr lang="nl-NL" sz="24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etüdök</a:t>
                      </a:r>
                      <a:r>
                        <a:rPr lang="nl-NL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€ 22,50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2105620"/>
                  </a:ext>
                </a:extLst>
              </a:tr>
              <a:tr h="62479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24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07 mrt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24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24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Scratch </a:t>
                      </a:r>
                      <a:r>
                        <a:rPr lang="nl-NL" sz="2400" kern="1200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Messiah</a:t>
                      </a:r>
                      <a:r>
                        <a:rPr lang="nl-NL" sz="24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€ </a:t>
                      </a:r>
                      <a:r>
                        <a:rPr lang="nl-NL" sz="24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17,50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2295907"/>
                  </a:ext>
                </a:extLst>
              </a:tr>
              <a:tr h="62479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24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 mrt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24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24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Cosmic Sound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€ </a:t>
                      </a:r>
                      <a:r>
                        <a:rPr lang="nl-NL" sz="24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32,50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8560729"/>
                  </a:ext>
                </a:extLst>
              </a:tr>
              <a:tr h="1077720">
                <a:tc>
                  <a:txBody>
                    <a:bodyPr/>
                    <a:lstStyle/>
                    <a:p>
                      <a:r>
                        <a:rPr lang="nl-NL" sz="2400" dirty="0"/>
                        <a:t>  15 mrt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    15.30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St. Kamermuziek Zeeland: Michelle </a:t>
                      </a:r>
                      <a:r>
                        <a:rPr lang="nl-NL" sz="2400" dirty="0" err="1"/>
                        <a:t>Pritchard</a:t>
                      </a:r>
                      <a:r>
                        <a:rPr lang="nl-NL" sz="2400" dirty="0"/>
                        <a:t> &amp; Natasja Douma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      € 22,50</a:t>
                      </a:r>
                    </a:p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1223218"/>
                  </a:ext>
                </a:extLst>
              </a:tr>
              <a:tr h="746114">
                <a:tc>
                  <a:txBody>
                    <a:bodyPr/>
                    <a:lstStyle/>
                    <a:p>
                      <a:r>
                        <a:rPr lang="nl-NL" sz="2400" dirty="0"/>
                        <a:t>  21 mrt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    19.30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err="1"/>
                        <a:t>Vlissings</a:t>
                      </a:r>
                      <a:r>
                        <a:rPr lang="fr-FR" sz="2400" dirty="0"/>
                        <a:t> </a:t>
                      </a:r>
                      <a:r>
                        <a:rPr lang="fr-FR" sz="2400" dirty="0" err="1"/>
                        <a:t>ViolistenOrkest</a:t>
                      </a:r>
                      <a:r>
                        <a:rPr lang="fr-FR" sz="2400" dirty="0"/>
                        <a:t> </a:t>
                      </a:r>
                      <a:r>
                        <a:rPr lang="fr-FR" sz="2400" dirty="0" err="1"/>
                        <a:t>e.a</a:t>
                      </a:r>
                      <a:r>
                        <a:rPr lang="fr-FR" sz="2400" dirty="0"/>
                        <a:t>: à la Rieu 2026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      € 17,50</a:t>
                      </a:r>
                    </a:p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83547"/>
                  </a:ext>
                </a:extLst>
              </a:tr>
              <a:tr h="624792">
                <a:tc>
                  <a:txBody>
                    <a:bodyPr/>
                    <a:lstStyle/>
                    <a:p>
                      <a:r>
                        <a:rPr lang="nl-NL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4409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583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="">
      <p:transition spd="slow" advTm="17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1DF51D-0360-B6A6-79AE-EB11CFADBF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2453B9-1086-5468-46B6-15BD83AF7B9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1519" y="666326"/>
            <a:ext cx="8892481" cy="656186"/>
          </a:xfrm>
        </p:spPr>
        <p:txBody>
          <a:bodyPr>
            <a:normAutofit/>
          </a:bodyPr>
          <a:lstStyle/>
          <a:p>
            <a:pPr lvl="0">
              <a:tabLst>
                <a:tab pos="4320000" algn="l"/>
              </a:tabLst>
            </a:pPr>
            <a:r>
              <a:rPr lang="nl-NL" sz="3600" dirty="0">
                <a:latin typeface="Calibri" panose="020F0502020204030204" pitchFamily="34" charset="0"/>
                <a:cs typeface="Calibri" panose="020F0502020204030204" pitchFamily="34" charset="0"/>
              </a:rPr>
              <a:t>Sint Jacobskerk          		Zondag  08 februari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FBF92D83-F5C1-ED5C-47CD-9B525469C145}"/>
              </a:ext>
            </a:extLst>
          </p:cNvPr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Ondertitel 2">
            <a:extLst>
              <a:ext uri="{FF2B5EF4-FFF2-40B4-BE49-F238E27FC236}">
                <a16:creationId xmlns:a16="http://schemas.microsoft.com/office/drawing/2014/main" id="{E8D540E6-2E4E-73EE-7BAA-C863C77547A1}"/>
              </a:ext>
            </a:extLst>
          </p:cNvPr>
          <p:cNvSpPr txBox="1">
            <a:spLocks/>
          </p:cNvSpPr>
          <p:nvPr/>
        </p:nvSpPr>
        <p:spPr>
          <a:xfrm>
            <a:off x="164433" y="1322513"/>
            <a:ext cx="8833756" cy="55354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0000" algn="l"/>
                <a:tab pos="4320000" algn="l"/>
              </a:tabLst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0000" algn="l"/>
                <a:tab pos="4320000" algn="l"/>
              </a:tabLst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  <a:r>
              <a:rPr kumimoji="0" lang="nl-NL" sz="3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zondag van Epifanie</a:t>
            </a: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0000" algn="l"/>
                <a:tab pos="4320000" algn="l"/>
              </a:tabLst>
              <a:defRPr/>
            </a:pPr>
            <a:r>
              <a:rPr kumimoji="0" lang="nl-NL" sz="32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</a:t>
            </a:r>
            <a:r>
              <a:rPr kumimoji="0" lang="nl-NL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Thema: </a:t>
            </a: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0000" algn="l"/>
                <a:tab pos="4320000" algn="l"/>
              </a:tabLst>
              <a:defRPr/>
            </a:pPr>
            <a:r>
              <a:rPr kumimoji="0" lang="nl-NL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Het Victoriaanse Engeland en de invloed op het kerklied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0000" algn="l"/>
                <a:tab pos="4320000" algn="l"/>
              </a:tabLst>
              <a:defRPr/>
            </a:pP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0000" algn="l"/>
                <a:tab pos="4320000" algn="l"/>
              </a:tabLst>
              <a:defRPr/>
            </a:pPr>
            <a:r>
              <a:rPr lang="nl-NL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Q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ueen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Victoria</a:t>
            </a: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0000" algn="l"/>
                <a:tab pos="4320000" algn="l"/>
              </a:tabLst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24 mei 1819 - 22 januari 1901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0000" algn="l"/>
                <a:tab pos="4320000" algn="l"/>
              </a:tabLst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0000" algn="l"/>
                <a:tab pos="4320000" algn="l"/>
              </a:tabLst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0000" algn="l"/>
                <a:tab pos="4320000" algn="l"/>
              </a:tabLst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9" name="Afbeelding 8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3FFC35AD-49BF-ECA2-7E63-4B2D6865E7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2766806" cy="666326"/>
          </a:xfrm>
          <a:prstGeom prst="rect">
            <a:avLst/>
          </a:prstGeom>
        </p:spPr>
      </p:pic>
      <p:pic>
        <p:nvPicPr>
          <p:cNvPr id="3" name="image1.jpg" descr="Afbeelding met overdekt, kleding, verven, Menselijk gezicht&#10;&#10;Door AI gegenereerde inhoud is mogelijk onjuist.">
            <a:extLst>
              <a:ext uri="{FF2B5EF4-FFF2-40B4-BE49-F238E27FC236}">
                <a16:creationId xmlns:a16="http://schemas.microsoft.com/office/drawing/2014/main" id="{18EB9A23-CD0F-04F2-F8D0-4AD0DEF699B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58330" y="3035815"/>
            <a:ext cx="2403174" cy="369752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4755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="">
      <p:transition spd="slow" advTm="17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EE2001-AE0D-48F7-76BD-DC2239D09A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6B3FF9EE-ED0F-1F63-3206-B3C552AF861D}"/>
              </a:ext>
            </a:extLst>
          </p:cNvPr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Ondertitel 2">
            <a:extLst>
              <a:ext uri="{FF2B5EF4-FFF2-40B4-BE49-F238E27FC236}">
                <a16:creationId xmlns:a16="http://schemas.microsoft.com/office/drawing/2014/main" id="{C9C1C469-22D8-CD61-03BB-BC60225373F5}"/>
              </a:ext>
            </a:extLst>
          </p:cNvPr>
          <p:cNvSpPr txBox="1">
            <a:spLocks/>
          </p:cNvSpPr>
          <p:nvPr/>
        </p:nvSpPr>
        <p:spPr>
          <a:xfrm>
            <a:off x="251521" y="1322513"/>
            <a:ext cx="8892479" cy="55354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tabLst>
                <a:tab pos="3600000" algn="l"/>
                <a:tab pos="4320000" algn="l"/>
              </a:tabLst>
            </a:pPr>
            <a:endParaRPr lang="nl-N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tabLst>
                <a:tab pos="3600000" algn="l"/>
                <a:tab pos="4320000" algn="l"/>
              </a:tabLst>
            </a:pP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Voorganger	: Ds. </a:t>
            </a:r>
            <a:r>
              <a:rPr lang="nl-NL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Tj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. Barnard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tabLst>
                <a:tab pos="3600000" algn="l"/>
                <a:tab pos="4320000" algn="l"/>
              </a:tabLst>
            </a:pP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Ouderling van dienst	: Mw. Anneloes </a:t>
            </a:r>
            <a:r>
              <a:rPr lang="nl-NL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Steglich</a:t>
            </a:r>
            <a:endParaRPr lang="nl-N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tabLst>
                <a:tab pos="3600000" algn="l"/>
                <a:tab pos="4320000" algn="l"/>
              </a:tabLst>
            </a:pP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Orgel en vleugel	: Dhr. Jos Vogel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tabLst>
                <a:tab pos="3600000" algn="l"/>
                <a:tab pos="4320000" algn="l"/>
              </a:tabLst>
            </a:pP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Lector	: Mw. Marja Kwast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tabLst>
                <a:tab pos="3600000" algn="l"/>
                <a:tab pos="4320000" algn="l"/>
              </a:tabLst>
            </a:pPr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tabLst>
                <a:tab pos="3600000" algn="l"/>
                <a:tab pos="4320000" algn="l"/>
              </a:tabLst>
            </a:pP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nl-NL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ste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 collecte	: Kerk 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tabLst>
                <a:tab pos="3600000" algn="l"/>
                <a:tab pos="4320000" algn="l"/>
              </a:tabLst>
            </a:pP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nl-NL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 collecte	: Jeugdwerk</a:t>
            </a:r>
          </a:p>
        </p:txBody>
      </p:sp>
      <p:pic>
        <p:nvPicPr>
          <p:cNvPr id="9" name="Afbeelding 8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FA43E12E-721A-4D6E-590A-2E4946B64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2766806" cy="666326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38778391-49DE-C882-BC92-EE520EC089FD}"/>
              </a:ext>
            </a:extLst>
          </p:cNvPr>
          <p:cNvSpPr txBox="1">
            <a:spLocks/>
          </p:cNvSpPr>
          <p:nvPr/>
        </p:nvSpPr>
        <p:spPr>
          <a:xfrm>
            <a:off x="251519" y="666326"/>
            <a:ext cx="8892481" cy="6561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320000" algn="l"/>
              </a:tabLst>
            </a:pPr>
            <a:r>
              <a:rPr lang="nl-NL" sz="3600" dirty="0">
                <a:latin typeface="Calibri" panose="020F0502020204030204" pitchFamily="34" charset="0"/>
                <a:cs typeface="Calibri" panose="020F0502020204030204" pitchFamily="34" charset="0"/>
              </a:rPr>
              <a:t>Sint Jacobskerk          </a:t>
            </a:r>
          </a:p>
        </p:txBody>
      </p:sp>
    </p:spTree>
    <p:extLst>
      <p:ext uri="{BB962C8B-B14F-4D97-AF65-F5344CB8AC3E}">
        <p14:creationId xmlns:p14="http://schemas.microsoft.com/office/powerpoint/2010/main" val="398008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="">
      <p:transition spd="slow" advTm="17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965A64-EAFB-86A2-058B-4C9AAA48D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D5EE60-C33D-3FE4-B9BE-AABFD27C5B0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1519" y="666326"/>
            <a:ext cx="8892481" cy="656186"/>
          </a:xfrm>
        </p:spPr>
        <p:txBody>
          <a:bodyPr>
            <a:normAutofit/>
          </a:bodyPr>
          <a:lstStyle/>
          <a:p>
            <a:pPr lvl="0">
              <a:tabLst>
                <a:tab pos="4320000" algn="l"/>
              </a:tabLst>
            </a:pPr>
            <a:r>
              <a:rPr lang="nl-NL" sz="3600" dirty="0">
                <a:latin typeface="Calibri" panose="020F0502020204030204" pitchFamily="34" charset="0"/>
                <a:cs typeface="Calibri" panose="020F0502020204030204" pitchFamily="34" charset="0"/>
              </a:rPr>
              <a:t>Sint Jacobskerk          Zondag 15 februari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092108B-F058-7AD3-5AE3-82D29B204CA0}"/>
              </a:ext>
            </a:extLst>
          </p:cNvPr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Ondertitel 2">
            <a:extLst>
              <a:ext uri="{FF2B5EF4-FFF2-40B4-BE49-F238E27FC236}">
                <a16:creationId xmlns:a16="http://schemas.microsoft.com/office/drawing/2014/main" id="{B3445925-B5D5-B446-7E02-7C332699B58D}"/>
              </a:ext>
            </a:extLst>
          </p:cNvPr>
          <p:cNvSpPr txBox="1">
            <a:spLocks/>
          </p:cNvSpPr>
          <p:nvPr/>
        </p:nvSpPr>
        <p:spPr>
          <a:xfrm>
            <a:off x="251521" y="1322513"/>
            <a:ext cx="8833756" cy="55354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  <a:tabLst>
                <a:tab pos="3600000" algn="l"/>
                <a:tab pos="4320000" algn="l"/>
              </a:tabLst>
            </a:pP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Aanvang	: 10.00 uur</a:t>
            </a:r>
          </a:p>
          <a:p>
            <a:pPr marL="342900" lvl="0" indent="-342900">
              <a:tabLst>
                <a:tab pos="3600000" algn="l"/>
                <a:tab pos="4320000" algn="l"/>
              </a:tabLst>
            </a:pP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Voorganger	: Professor C. Vonck</a:t>
            </a:r>
          </a:p>
          <a:p>
            <a:pPr marL="342900" lvl="0" indent="-342900">
              <a:tabLst>
                <a:tab pos="3600000" algn="l"/>
                <a:tab pos="4320000" algn="l"/>
              </a:tabLst>
            </a:pP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		  Antwerpen</a:t>
            </a:r>
          </a:p>
          <a:p>
            <a:pPr marL="342900" lvl="0" indent="-342900">
              <a:tabLst>
                <a:tab pos="3600000" algn="l"/>
                <a:tab pos="4320000" algn="l"/>
              </a:tabLst>
            </a:pPr>
            <a:endParaRPr lang="nl-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spcBef>
                <a:spcPct val="20000"/>
              </a:spcBef>
              <a:tabLst>
                <a:tab pos="3600000" algn="l"/>
                <a:tab pos="4320000" algn="l"/>
              </a:tabLst>
            </a:pP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nl-NL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ste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 collecte	: Pastoraat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tabLst>
                <a:tab pos="3600000" algn="l"/>
                <a:tab pos="4320000" algn="l"/>
              </a:tabLst>
            </a:pP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nl-NL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 collecte	: Diaconie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tabLst>
                <a:tab pos="3600000" algn="l"/>
                <a:tab pos="4320000" algn="l"/>
              </a:tabLst>
            </a:pPr>
            <a:endParaRPr lang="nl-N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tabLst>
                <a:tab pos="3600000" algn="l"/>
                <a:tab pos="4320000" algn="l"/>
              </a:tabLst>
            </a:pP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Volgende Kindernevendienst: zondag 22 februari.</a:t>
            </a:r>
          </a:p>
        </p:txBody>
      </p:sp>
      <p:pic>
        <p:nvPicPr>
          <p:cNvPr id="9" name="Afbeelding 8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15EF340B-2E30-3D29-6C24-662F4634B3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2766806" cy="66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33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B6493C6B-16A1-1E4B-CA56-AB351C4E88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3779" b="35564"/>
          <a:stretch>
            <a:fillRect/>
          </a:stretch>
        </p:blipFill>
        <p:spPr>
          <a:xfrm>
            <a:off x="-6" y="1700982"/>
            <a:ext cx="9144000" cy="5167900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012FEAC3-5439-F564-7BF0-DABD9383250E}"/>
              </a:ext>
            </a:extLst>
          </p:cNvPr>
          <p:cNvSpPr txBox="1"/>
          <p:nvPr/>
        </p:nvSpPr>
        <p:spPr>
          <a:xfrm>
            <a:off x="1" y="54423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Zondag 15 februari om ca.11.45 uur: </a:t>
            </a:r>
          </a:p>
          <a:p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kennismaking met nieuwe of minder bekende 	liederen. </a:t>
            </a:r>
            <a:r>
              <a:rPr lang="nl-NL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Thema</a:t>
            </a:r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nl-NL" sz="32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Veertigdagentijd en Pasen</a:t>
            </a:r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1003E485-725A-A87D-41CC-7567A3206F4E}"/>
              </a:ext>
            </a:extLst>
          </p:cNvPr>
          <p:cNvSpPr txBox="1"/>
          <p:nvPr/>
        </p:nvSpPr>
        <p:spPr>
          <a:xfrm>
            <a:off x="217727" y="4506682"/>
            <a:ext cx="2939141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Gertruud en Jos helpen jullie om de 'nootjes' te oefenen.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6425F34-9FF6-74BB-8EA0-518078CC09C2}"/>
              </a:ext>
            </a:extLst>
          </p:cNvPr>
          <p:cNvSpPr txBox="1"/>
          <p:nvPr/>
        </p:nvSpPr>
        <p:spPr>
          <a:xfrm>
            <a:off x="3461665" y="5442852"/>
            <a:ext cx="5529936" cy="13292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nl-NL" sz="3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afloop is er als beloning voor de inspanning voor iedereen soep met brood. </a:t>
            </a:r>
          </a:p>
        </p:txBody>
      </p:sp>
    </p:spTree>
    <p:extLst>
      <p:ext uri="{BB962C8B-B14F-4D97-AF65-F5344CB8AC3E}">
        <p14:creationId xmlns:p14="http://schemas.microsoft.com/office/powerpoint/2010/main" val="48591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C772B9-2C8C-24C6-7120-1F932141D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>
            <a:extLst>
              <a:ext uri="{FF2B5EF4-FFF2-40B4-BE49-F238E27FC236}">
                <a16:creationId xmlns:a16="http://schemas.microsoft.com/office/drawing/2014/main" id="{B84CEB9E-3469-CEC2-2BB0-600D8AC2E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281" y="692150"/>
            <a:ext cx="8902308" cy="666750"/>
          </a:xfrm>
        </p:spPr>
        <p:txBody>
          <a:bodyPr>
            <a:normAutofit/>
          </a:bodyPr>
          <a:lstStyle/>
          <a:p>
            <a:pPr algn="l" eaLnBrk="1" hangingPunct="1"/>
            <a:r>
              <a:rPr lang="nl-NL" alt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Geloofsgesprek				</a:t>
            </a:r>
            <a:endParaRPr lang="nl-NL" altLang="nl-NL" sz="36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393E1EB5-0B32-B7ED-AAE2-EA42C821498A}"/>
              </a:ext>
            </a:extLst>
          </p:cNvPr>
          <p:cNvCxnSpPr>
            <a:cxnSpLocks/>
          </p:cNvCxnSpPr>
          <p:nvPr/>
        </p:nvCxnSpPr>
        <p:spPr>
          <a:xfrm>
            <a:off x="0" y="1358900"/>
            <a:ext cx="9144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173" name="Rechthoek 1">
            <a:extLst>
              <a:ext uri="{FF2B5EF4-FFF2-40B4-BE49-F238E27FC236}">
                <a16:creationId xmlns:a16="http://schemas.microsoft.com/office/drawing/2014/main" id="{AC1D221E-1569-4F7F-4580-65276731A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2063" y="1341438"/>
            <a:ext cx="6630987" cy="265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174" name="Rectangle 9">
            <a:extLst>
              <a:ext uri="{FF2B5EF4-FFF2-40B4-BE49-F238E27FC236}">
                <a16:creationId xmlns:a16="http://schemas.microsoft.com/office/drawing/2014/main" id="{77B507E4-63E4-57B9-54C2-B03861EF8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0113" y="57816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75" name="Tekstvak 4">
            <a:extLst>
              <a:ext uri="{FF2B5EF4-FFF2-40B4-BE49-F238E27FC236}">
                <a16:creationId xmlns:a16="http://schemas.microsoft.com/office/drawing/2014/main" id="{80E903EB-F903-1742-2C53-D953D6515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125" y="1358900"/>
            <a:ext cx="8592378" cy="557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3600" b="0" i="1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Geloofsgesprek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3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altLang="nl-NL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Woensdag 11 februari om 10.00 uur in de OLV kapel te Vlissingen.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altLang="nl-NL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3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de viering, aanvang 09.00 uur, lezen en bespreken we met elkaar de Evangelie-lezing van zondag 15 februari.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32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altLang="nl-NL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Pastor Ria </a:t>
            </a:r>
            <a:r>
              <a:rPr lang="nl-NL" altLang="nl-NL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Mangnus</a:t>
            </a:r>
            <a:r>
              <a:rPr lang="nl-NL" altLang="nl-NL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en Anneloes </a:t>
            </a:r>
            <a:r>
              <a:rPr lang="nl-NL" altLang="nl-NL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Steglich</a:t>
            </a:r>
            <a:r>
              <a:rPr lang="nl-NL" altLang="nl-NL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3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AA62975-E4F6-66FE-6660-D6A26F764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24" y="-1"/>
            <a:ext cx="2767824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800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000"/>
    </mc:Choice>
    <mc:Fallback>
      <p:transition spd="slow" advTm="17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EE2001-AE0D-48F7-76BD-DC2239D09A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6B3FF9EE-ED0F-1F63-3206-B3C552AF861D}"/>
              </a:ext>
            </a:extLst>
          </p:cNvPr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Ondertitel 2">
            <a:extLst>
              <a:ext uri="{FF2B5EF4-FFF2-40B4-BE49-F238E27FC236}">
                <a16:creationId xmlns:a16="http://schemas.microsoft.com/office/drawing/2014/main" id="{C9C1C469-22D8-CD61-03BB-BC60225373F5}"/>
              </a:ext>
            </a:extLst>
          </p:cNvPr>
          <p:cNvSpPr txBox="1">
            <a:spLocks/>
          </p:cNvSpPr>
          <p:nvPr/>
        </p:nvSpPr>
        <p:spPr>
          <a:xfrm>
            <a:off x="251519" y="1377281"/>
            <a:ext cx="8892481" cy="54807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tabLst>
                <a:tab pos="3600000" algn="l"/>
                <a:tab pos="4320000" algn="l"/>
              </a:tabLst>
            </a:pP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Velen van u hebben week de Envelop-</a:t>
            </a:r>
          </a:p>
          <a:p>
            <a:pPr marL="342900" lvl="0" indent="-342900">
              <a:spcBef>
                <a:spcPct val="20000"/>
              </a:spcBef>
              <a:tabLst>
                <a:tab pos="3600000" algn="l"/>
                <a:tab pos="4320000" algn="l"/>
              </a:tabLst>
            </a:pP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pe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 van Kerkbalans ontvangen. </a:t>
            </a:r>
          </a:p>
          <a:p>
            <a:pPr marL="342900" lvl="0" indent="-342900">
              <a:spcBef>
                <a:spcPct val="20000"/>
              </a:spcBef>
              <a:tabLst>
                <a:tab pos="3600000" algn="l"/>
                <a:tab pos="4320000" algn="l"/>
              </a:tabLst>
            </a:pP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Denkt u eraan het antwoordformulier</a:t>
            </a:r>
          </a:p>
          <a:p>
            <a:pPr marL="342900" lvl="0" indent="-342900">
              <a:spcBef>
                <a:spcPct val="20000"/>
              </a:spcBef>
              <a:tabLst>
                <a:tab pos="3600000" algn="l"/>
                <a:tab pos="4320000" algn="l"/>
              </a:tabLst>
            </a:pP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in te vullen? </a:t>
            </a:r>
            <a:r>
              <a:rPr lang="nl-NL" altLang="nl-N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 kunt het, in de </a:t>
            </a:r>
            <a:r>
              <a:rPr lang="nl-NL" altLang="nl-NL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bijge</a:t>
            </a:r>
            <a:r>
              <a:rPr lang="nl-NL" altLang="nl-N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</a:p>
          <a:p>
            <a:pPr marL="342900" lvl="0" indent="-342900">
              <a:spcBef>
                <a:spcPct val="20000"/>
              </a:spcBef>
              <a:tabLst>
                <a:tab pos="3600000" algn="l"/>
                <a:tab pos="4320000" algn="l"/>
              </a:tabLst>
            </a:pPr>
            <a:r>
              <a:rPr lang="nl-NL" altLang="nl-N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voegde antwoordenveloppe, portvrij opsturen of in de brievenbus doen bij het kerkkantoor. </a:t>
            </a:r>
          </a:p>
          <a:p>
            <a:pPr marL="342900" lvl="0" indent="-342900">
              <a:spcBef>
                <a:spcPct val="20000"/>
              </a:spcBef>
              <a:tabLst>
                <a:tab pos="3600000" algn="l"/>
                <a:tab pos="4320000" algn="l"/>
              </a:tabLst>
            </a:pPr>
            <a:r>
              <a:rPr lang="nl-NL" altLang="nl-N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Ook kunt u de enveloppe achterlaten in de</a:t>
            </a:r>
          </a:p>
          <a:p>
            <a:pPr marL="342900" lvl="0" indent="-342900">
              <a:spcBef>
                <a:spcPct val="20000"/>
              </a:spcBef>
              <a:tabLst>
                <a:tab pos="3600000" algn="l"/>
                <a:tab pos="4320000" algn="l"/>
              </a:tabLst>
            </a:pPr>
            <a:r>
              <a:rPr lang="nl-NL" altLang="nl-N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Kerkbalansdoos die achterin de kerk klaar staat.</a:t>
            </a:r>
          </a:p>
        </p:txBody>
      </p:sp>
      <p:pic>
        <p:nvPicPr>
          <p:cNvPr id="9" name="Afbeelding 8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FA43E12E-721A-4D6E-590A-2E4946B648F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2766806" cy="666326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38778391-49DE-C882-BC92-EE520EC089FD}"/>
              </a:ext>
            </a:extLst>
          </p:cNvPr>
          <p:cNvSpPr txBox="1">
            <a:spLocks/>
          </p:cNvSpPr>
          <p:nvPr/>
        </p:nvSpPr>
        <p:spPr>
          <a:xfrm>
            <a:off x="251519" y="666326"/>
            <a:ext cx="9459747" cy="6561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320000" algn="l"/>
              </a:tabLst>
            </a:pPr>
            <a:r>
              <a:rPr lang="nl-NL" sz="3600" dirty="0">
                <a:latin typeface="Calibri" panose="020F0502020204030204" pitchFamily="34" charset="0"/>
                <a:cs typeface="Calibri" panose="020F0502020204030204" pitchFamily="34" charset="0"/>
              </a:rPr>
              <a:t>Sint </a:t>
            </a:r>
            <a:r>
              <a:rPr lang="nl-NL" sz="3600">
                <a:latin typeface="Calibri" panose="020F0502020204030204" pitchFamily="34" charset="0"/>
                <a:cs typeface="Calibri" panose="020F0502020204030204" pitchFamily="34" charset="0"/>
              </a:rPr>
              <a:t>Jacobskerk          	Kerkbalans 2026</a:t>
            </a:r>
            <a:endParaRPr lang="nl-NL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Afbeelding 5" descr="Afbeelding met ontwerp&#10;&#10;Automatisch gegenereerde beschrijvi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084" y="1377281"/>
            <a:ext cx="2290916" cy="19558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729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="">
      <p:transition spd="slow" advTm="17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EE2001-AE0D-48F7-76BD-DC2239D09A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6B3FF9EE-ED0F-1F63-3206-B3C552AF861D}"/>
              </a:ext>
            </a:extLst>
          </p:cNvPr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Ondertitel 2">
            <a:extLst>
              <a:ext uri="{FF2B5EF4-FFF2-40B4-BE49-F238E27FC236}">
                <a16:creationId xmlns:a16="http://schemas.microsoft.com/office/drawing/2014/main" id="{C9C1C469-22D8-CD61-03BB-BC60225373F5}"/>
              </a:ext>
            </a:extLst>
          </p:cNvPr>
          <p:cNvSpPr txBox="1">
            <a:spLocks/>
          </p:cNvSpPr>
          <p:nvPr/>
        </p:nvSpPr>
        <p:spPr>
          <a:xfrm>
            <a:off x="251519" y="1377281"/>
            <a:ext cx="8892482" cy="55911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tabLst>
                <a:tab pos="3600000" algn="l"/>
                <a:tab pos="4320000" algn="l"/>
              </a:tabLst>
            </a:pPr>
            <a:endParaRPr lang="nl-NL" altLang="nl-N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spcBef>
                <a:spcPct val="20000"/>
              </a:spcBef>
              <a:tabLst>
                <a:tab pos="3600000" algn="l"/>
                <a:tab pos="4320000" algn="l"/>
              </a:tabLst>
            </a:pPr>
            <a:r>
              <a:rPr lang="nl-NL" altLang="nl-N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Indien u aangegeven heeft dat u</a:t>
            </a:r>
          </a:p>
          <a:p>
            <a:pPr marL="342900" lvl="0" indent="-342900">
              <a:spcBef>
                <a:spcPct val="20000"/>
              </a:spcBef>
              <a:tabLst>
                <a:tab pos="3600000" algn="l"/>
                <a:tab pos="4320000" algn="l"/>
              </a:tabLst>
            </a:pPr>
            <a:r>
              <a:rPr lang="nl-NL" altLang="nl-N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digitaal wilt worden benaderd dan </a:t>
            </a:r>
          </a:p>
          <a:p>
            <a:pPr marL="342900" lvl="0" indent="-342900">
              <a:spcBef>
                <a:spcPct val="20000"/>
              </a:spcBef>
              <a:tabLst>
                <a:tab pos="3600000" algn="l"/>
                <a:tab pos="4320000" algn="l"/>
              </a:tabLst>
            </a:pPr>
            <a:r>
              <a:rPr lang="nl-NL" altLang="nl-N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heeft u een e-mail ontvangen!</a:t>
            </a:r>
          </a:p>
          <a:p>
            <a:pPr marL="342900" lvl="0" indent="-342900">
              <a:spcBef>
                <a:spcPct val="20000"/>
              </a:spcBef>
              <a:tabLst>
                <a:tab pos="3600000" algn="l"/>
                <a:tab pos="4320000" algn="l"/>
              </a:tabLst>
            </a:pPr>
            <a:endParaRPr lang="nl-NL" altLang="nl-NL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Uw bijdrage is hard nodig voor de toekomst van de kerk.</a:t>
            </a:r>
          </a:p>
          <a:p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College van kerkrentmeesters.</a:t>
            </a:r>
          </a:p>
          <a:p>
            <a:pPr marL="342900" lvl="0" indent="-342900">
              <a:spcBef>
                <a:spcPct val="20000"/>
              </a:spcBef>
              <a:tabLst>
                <a:tab pos="3600000" algn="l"/>
                <a:tab pos="4320000" algn="l"/>
              </a:tabLst>
            </a:pPr>
            <a:br>
              <a:rPr lang="nl-NL" altLang="nl-N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nl-N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Afbeelding 8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FA43E12E-721A-4D6E-590A-2E4946B648F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2766806" cy="666326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38778391-49DE-C882-BC92-EE520EC089FD}"/>
              </a:ext>
            </a:extLst>
          </p:cNvPr>
          <p:cNvSpPr txBox="1">
            <a:spLocks/>
          </p:cNvSpPr>
          <p:nvPr/>
        </p:nvSpPr>
        <p:spPr>
          <a:xfrm>
            <a:off x="251519" y="666326"/>
            <a:ext cx="9459747" cy="6561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320000" algn="l"/>
              </a:tabLst>
            </a:pPr>
            <a:r>
              <a:rPr lang="nl-NL" sz="3600" dirty="0">
                <a:latin typeface="Calibri" panose="020F0502020204030204" pitchFamily="34" charset="0"/>
                <a:cs typeface="Calibri" panose="020F0502020204030204" pitchFamily="34" charset="0"/>
              </a:rPr>
              <a:t>Sint Jacobskerk          	Kerkbalans 2026</a:t>
            </a:r>
          </a:p>
        </p:txBody>
      </p:sp>
      <p:pic>
        <p:nvPicPr>
          <p:cNvPr id="8" name="Afbeelding 7" descr="Afbeelding met ontwerp&#10;&#10;Automatisch gegenereerde beschrijvi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453" y="1377281"/>
            <a:ext cx="2696548" cy="21776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109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892480" cy="666328"/>
          </a:xfrm>
        </p:spPr>
        <p:txBody>
          <a:bodyPr>
            <a:normAutofit/>
          </a:bodyPr>
          <a:lstStyle/>
          <a:p>
            <a:pPr algn="l"/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Voorbeden, gebed van de week, bloemengroet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 de tafel achter in de kerk ligt het voorbedeboek en het gebed van de week. </a:t>
            </a:r>
          </a:p>
          <a:p>
            <a:pPr>
              <a:buNone/>
            </a:pPr>
            <a:endParaRPr lang="nl-NL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 de kaarten kunt u</a:t>
            </a:r>
          </a:p>
          <a:p>
            <a:pPr>
              <a:buNone/>
            </a:pPr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een groet schrijven aan</a:t>
            </a:r>
          </a:p>
          <a:p>
            <a:pPr>
              <a:buNone/>
            </a:pPr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degene die na de kerkdienst</a:t>
            </a:r>
          </a:p>
          <a:p>
            <a:pPr>
              <a:buNone/>
            </a:pPr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de bloemengroet ontvangt.</a:t>
            </a:r>
          </a:p>
          <a:p>
            <a:pPr>
              <a:buNone/>
            </a:pPr>
            <a:endParaRPr lang="nl-NL" dirty="0"/>
          </a:p>
        </p:txBody>
      </p:sp>
      <p:cxnSp>
        <p:nvCxnSpPr>
          <p:cNvPr id="4" name="Rechte verbindingslijn 3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2" cstate="print"/>
          <a:srcRect l="14662" t="35063" r="48258" b="13750"/>
          <a:stretch>
            <a:fillRect/>
          </a:stretch>
        </p:blipFill>
        <p:spPr bwMode="auto">
          <a:xfrm>
            <a:off x="5630446" y="2927751"/>
            <a:ext cx="3190508" cy="247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5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08E00DD0-66CC-B906-D311-EB9D5AC3A6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2766806" cy="6663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7000"/>
    </mc:Fallback>
  </mc:AlternateContent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Kantoorthem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Kantoorthema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6561</TotalTime>
  <Words>885</Words>
  <Application>Microsoft Office PowerPoint</Application>
  <PresentationFormat>Diavoorstelling (4:3)</PresentationFormat>
  <Paragraphs>174</Paragraphs>
  <Slides>18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4" baseType="lpstr">
      <vt:lpstr>Aptos</vt:lpstr>
      <vt:lpstr>Aptos Display</vt:lpstr>
      <vt:lpstr>Arial</vt:lpstr>
      <vt:lpstr>Calibri</vt:lpstr>
      <vt:lpstr>Century Gothic</vt:lpstr>
      <vt:lpstr>Kantoorthema</vt:lpstr>
      <vt:lpstr>PowerPoint-presentatie</vt:lpstr>
      <vt:lpstr>Sint Jacobskerk            Zondag  08 februari</vt:lpstr>
      <vt:lpstr>PowerPoint-presentatie</vt:lpstr>
      <vt:lpstr>Sint Jacobskerk          Zondag 15 februari</vt:lpstr>
      <vt:lpstr>PowerPoint-presentatie</vt:lpstr>
      <vt:lpstr>Geloofsgesprek    </vt:lpstr>
      <vt:lpstr>PowerPoint-presentatie</vt:lpstr>
      <vt:lpstr>PowerPoint-presentatie</vt:lpstr>
      <vt:lpstr>Voorbeden, gebed van de week, bloemengroet</vt:lpstr>
      <vt:lpstr>Oud Papier inzameling</vt:lpstr>
      <vt:lpstr>PowerPoint-presentatie</vt:lpstr>
      <vt:lpstr>PowerPoint-presentatie</vt:lpstr>
      <vt:lpstr>PowerPoint-presentatie</vt:lpstr>
      <vt:lpstr>Film     </vt:lpstr>
      <vt:lpstr>PowerPoint-presentatie</vt:lpstr>
      <vt:lpstr>Johannes de Heerkoor.   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Niek Tramper | Zeeuwind</dc:creator>
  <cp:lastModifiedBy>Henk van Elzelingen</cp:lastModifiedBy>
  <cp:revision>146</cp:revision>
  <dcterms:created xsi:type="dcterms:W3CDTF">2024-10-30T19:30:16Z</dcterms:created>
  <dcterms:modified xsi:type="dcterms:W3CDTF">2026-02-05T10:52:44Z</dcterms:modified>
</cp:coreProperties>
</file>